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7" r:id="rId2"/>
    <p:sldId id="258" r:id="rId3"/>
    <p:sldId id="259" r:id="rId4"/>
    <p:sldId id="260" r:id="rId5"/>
    <p:sldId id="261" r:id="rId6"/>
    <p:sldId id="262" r:id="rId7"/>
    <p:sldId id="329" r:id="rId8"/>
    <p:sldId id="330" r:id="rId9"/>
    <p:sldId id="271" r:id="rId10"/>
    <p:sldId id="272" r:id="rId11"/>
    <p:sldId id="351" r:id="rId12"/>
    <p:sldId id="350" r:id="rId13"/>
    <p:sldId id="352" r:id="rId14"/>
    <p:sldId id="328" r:id="rId15"/>
    <p:sldId id="359" r:id="rId16"/>
    <p:sldId id="367" r:id="rId17"/>
    <p:sldId id="368" r:id="rId18"/>
    <p:sldId id="356" r:id="rId19"/>
    <p:sldId id="369" r:id="rId20"/>
    <p:sldId id="360" r:id="rId21"/>
    <p:sldId id="363" r:id="rId22"/>
    <p:sldId id="361" r:id="rId23"/>
    <p:sldId id="370" r:id="rId24"/>
    <p:sldId id="366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A7A7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030" autoAdjust="0"/>
    <p:restoredTop sz="94660"/>
  </p:normalViewPr>
  <p:slideViewPr>
    <p:cSldViewPr snapToGrid="0">
      <p:cViewPr>
        <p:scale>
          <a:sx n="33" d="100"/>
          <a:sy n="33" d="100"/>
        </p:scale>
        <p:origin x="1334" y="13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0" d="100"/>
          <a:sy n="70" d="100"/>
        </p:scale>
        <p:origin x="3048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/>
              <a:t>F1 Score Results</a:t>
            </a:r>
          </a:p>
        </c:rich>
      </c:tx>
      <c:layout>
        <c:manualLayout>
          <c:xMode val="edge"/>
          <c:yMode val="edge"/>
          <c:x val="0.43383193897637801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Base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64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CNN</c:v>
                </c:pt>
                <c:pt idx="1">
                  <c:v>SVC</c:v>
                </c:pt>
                <c:pt idx="2">
                  <c:v>RF</c:v>
                </c:pt>
                <c:pt idx="3">
                  <c:v>KNN</c:v>
                </c:pt>
                <c:pt idx="4">
                  <c:v>SGD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55.2</c:v>
                </c:pt>
                <c:pt idx="1">
                  <c:v>85.2</c:v>
                </c:pt>
                <c:pt idx="2">
                  <c:v>73.5</c:v>
                </c:pt>
                <c:pt idx="3">
                  <c:v>66.599999999999994</c:v>
                </c:pt>
                <c:pt idx="4">
                  <c:v>68.3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E27-46C7-BD5E-E7C8A8BA68F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Tuned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64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CNN</c:v>
                </c:pt>
                <c:pt idx="1">
                  <c:v>SVC</c:v>
                </c:pt>
                <c:pt idx="2">
                  <c:v>RF</c:v>
                </c:pt>
                <c:pt idx="3">
                  <c:v>KNN</c:v>
                </c:pt>
                <c:pt idx="4">
                  <c:v>SGD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48.3</c:v>
                </c:pt>
                <c:pt idx="1">
                  <c:v>83.5</c:v>
                </c:pt>
                <c:pt idx="2">
                  <c:v>71.8</c:v>
                </c:pt>
                <c:pt idx="3">
                  <c:v>68.900000000000006</c:v>
                </c:pt>
                <c:pt idx="4">
                  <c:v>71.5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E27-46C7-BD5E-E7C8A8BA68FC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444"/>
        <c:overlap val="-90"/>
        <c:axId val="356483200"/>
        <c:axId val="356490088"/>
      </c:barChart>
      <c:catAx>
        <c:axId val="35648320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64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56490088"/>
        <c:crosses val="autoZero"/>
        <c:auto val="1"/>
        <c:lblAlgn val="ctr"/>
        <c:lblOffset val="100"/>
        <c:noMultiLvlLbl val="0"/>
      </c:catAx>
      <c:valAx>
        <c:axId val="356490088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35648320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64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1064" b="0" i="0" u="none" strike="noStrike" kern="1200" baseline="0"/>
    <cs:bodyPr rot="-5400000" spcFirstLastPara="1" vertOverflow="clip" horzOverflow="clip" vert="horz" wrap="square" lIns="38100" tIns="19050" rIns="38100" bIns="19050" anchor="ctr" anchorCtr="1">
      <a:spAutoFit/>
    </cs:bodyPr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064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EAD2E8-4C0E-4DAA-A60E-9E4FF99E8E8C}" type="datetimeFigureOut">
              <a:rPr lang="en-US" smtClean="0"/>
              <a:t>5/6/2019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CE560E-711B-470F-82C8-4225BBBAEE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3603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9231-B6E3-4CEC-9418-B9CE9FAE20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BA3483-7824-4961-8D9E-EDE0E449AD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53D0C5-FA42-4B70-B08C-2579A53A13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62203-9D7C-4DC4-BF65-3AF43BBE3EE9}" type="datetimeFigureOut">
              <a:rPr lang="en-US" smtClean="0"/>
              <a:t>5/6/2019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022A3D-D2B6-4DCA-AC83-B9A3C2CE8A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2E7A12-1B1F-4FDE-A316-D6C053880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4DFBF-CDFA-4893-9E12-841DDED487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7988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B9FBB0-4EEB-436E-932D-0EA5B973D2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4DF5BA-7B8B-4EA8-9D9B-A6BAD910DD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51EE5E-6C62-4C96-91F3-4973C09141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62203-9D7C-4DC4-BF65-3AF43BBE3EE9}" type="datetimeFigureOut">
              <a:rPr lang="en-US" smtClean="0"/>
              <a:t>5/6/2019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BCF497-D838-4AAC-B09E-33D72D0E30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9D41D3-670B-4AD6-98D0-EE326429E4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4DFBF-CDFA-4893-9E12-841DDED487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6086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8BC894E-CD61-42FC-A108-1D7099BA2D2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AB3B863-A161-45C2-8CBC-7184549E54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4CF038-905A-4970-94B2-6280E52B3C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62203-9D7C-4DC4-BF65-3AF43BBE3EE9}" type="datetimeFigureOut">
              <a:rPr lang="en-US" smtClean="0"/>
              <a:t>5/6/2019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47AC44-A26D-4F41-BECA-2D81147A0B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B79DD9-0262-454C-AA88-946305896E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4DFBF-CDFA-4893-9E12-841DDED487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0968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F0223F-0E24-4BF0-AFF0-6F3DF9AAB8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50E462-9D00-4540-A9B6-6C03C78964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FD7F81-7E78-4C4B-8BCA-983DA0335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62203-9D7C-4DC4-BF65-3AF43BBE3EE9}" type="datetimeFigureOut">
              <a:rPr lang="en-US" smtClean="0"/>
              <a:t>5/6/2019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BFBE29-E611-46DA-8D03-8EEB08A74C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47B2A3-4C88-46C3-8231-5B9F34E21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4DFBF-CDFA-4893-9E12-841DDED487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7719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26A68-FA75-469C-81D4-0353B44C4D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2E137D-87BA-4475-BB43-9F0650796C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1E7095-68C0-4CD0-ABC8-F51464371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62203-9D7C-4DC4-BF65-3AF43BBE3EE9}" type="datetimeFigureOut">
              <a:rPr lang="en-US" smtClean="0"/>
              <a:t>5/6/2019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BE0032-3EA8-4738-8955-C03E252B77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D422A1-F420-4940-9384-9B76CA7071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4DFBF-CDFA-4893-9E12-841DDED487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7853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6AB6F-E792-46ED-BF95-5FC82B48BA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7202CD-AD1E-4AA2-9AB2-62AE8C74F7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F0F337-ABC2-4488-9946-1F5CB606FC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05475E-64AA-4238-9D60-B2019274FA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62203-9D7C-4DC4-BF65-3AF43BBE3EE9}" type="datetimeFigureOut">
              <a:rPr lang="en-US" smtClean="0"/>
              <a:t>5/6/2019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A45E7A-303D-42C4-B081-9D381C7950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A3EAA1-A725-47CC-A1F6-6AA300679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4DFBF-CDFA-4893-9E12-841DDED487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1883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7A9D6B-E0C5-4821-B6B9-E3D490721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2521BE-A353-426B-B2A2-9E9E1C0FDC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137FB9-5A5D-4AA5-9B50-04F81F538D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BC257B1-7110-4CF7-A726-3577090F53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81A1DF1-6C96-4AD6-8242-7DEF2BF7808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F0F899E-4BBD-436C-8A02-646DCD1F67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62203-9D7C-4DC4-BF65-3AF43BBE3EE9}" type="datetimeFigureOut">
              <a:rPr lang="en-US" smtClean="0"/>
              <a:t>5/6/2019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BB1B9AF-AC0B-493D-BE36-885F986AE7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04E977-C37A-4082-93B2-A4970CBDE0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4DFBF-CDFA-4893-9E12-841DDED487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0097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C3E34-33FB-4206-BAE7-598240A331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6B08B2B-64BA-49AC-AAA2-D38749ECCF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62203-9D7C-4DC4-BF65-3AF43BBE3EE9}" type="datetimeFigureOut">
              <a:rPr lang="en-US" smtClean="0"/>
              <a:t>5/6/2019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694650-6CFA-49E1-AA12-C0AF57BCA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A7AF8B-E57F-47AD-8D71-A0DFEA0A0A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4DFBF-CDFA-4893-9E12-841DDED487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5409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B83E141-C593-4AA1-88F1-E140624C3C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62203-9D7C-4DC4-BF65-3AF43BBE3EE9}" type="datetimeFigureOut">
              <a:rPr lang="en-US" smtClean="0"/>
              <a:t>5/6/2019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8F55FA1-0628-4FBF-96C3-ECCD3198C5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794E01-61DF-4F47-9088-1FA75AEDCA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4DFBF-CDFA-4893-9E12-841DDED487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405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5BE6F8-6C6E-4146-924F-FB60FA60E0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1BE7FD-F6A7-4114-959A-F4F100ED0B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4C63CC-133B-469D-9D6B-E38002087D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E8A2BC-FECD-45DA-8AD3-D32782D0BE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62203-9D7C-4DC4-BF65-3AF43BBE3EE9}" type="datetimeFigureOut">
              <a:rPr lang="en-US" smtClean="0"/>
              <a:t>5/6/2019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D0FB2E-4A82-4168-930D-EEA6A5BD95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90AD57-E5A5-4FC3-869A-E27191668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4DFBF-CDFA-4893-9E12-841DDED487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210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C6FDF-F1CC-4689-B080-78172E296F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A45C89-FED0-45AF-B9F8-099560CBAC9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FEBD39-765E-4101-863F-23D17E7C2A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984815-0A0E-4F94-8534-9E4F6C900C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62203-9D7C-4DC4-BF65-3AF43BBE3EE9}" type="datetimeFigureOut">
              <a:rPr lang="en-US" smtClean="0"/>
              <a:t>5/6/2019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47A3A2-33D3-4AB7-80DE-EB299BD2D2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C767A8-656C-4665-AD45-030C4B1FF2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4DFBF-CDFA-4893-9E12-841DDED487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22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5F05D97-F48D-4162-9B29-2124EF54EE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35C6FF-1BC3-4138-BB57-C63A87053A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50542F-C07E-4DE1-BB4B-0E9CC049263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E62203-9D7C-4DC4-BF65-3AF43BBE3EE9}" type="datetimeFigureOut">
              <a:rPr lang="en-US" smtClean="0"/>
              <a:t>5/6/2019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BD9C90-01B1-45B1-9096-724DBF167F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FBE076-DBC8-4DBA-87D0-66A8BA63B9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D4DFBF-CDFA-4893-9E12-841DDED487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2397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13" Type="http://schemas.openxmlformats.org/officeDocument/2006/relationships/image" Target="../media/image13.jpg"/><Relationship Id="rId3" Type="http://schemas.openxmlformats.org/officeDocument/2006/relationships/image" Target="../media/image3.jpg"/><Relationship Id="rId7" Type="http://schemas.openxmlformats.org/officeDocument/2006/relationships/image" Target="../media/image7.jpg"/><Relationship Id="rId12" Type="http://schemas.openxmlformats.org/officeDocument/2006/relationships/image" Target="../media/image12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jpg"/><Relationship Id="rId11" Type="http://schemas.openxmlformats.org/officeDocument/2006/relationships/image" Target="../media/image11.jpg"/><Relationship Id="rId5" Type="http://schemas.openxmlformats.org/officeDocument/2006/relationships/image" Target="../media/image5.jpg"/><Relationship Id="rId10" Type="http://schemas.openxmlformats.org/officeDocument/2006/relationships/image" Target="../media/image10.jpg"/><Relationship Id="rId4" Type="http://schemas.openxmlformats.org/officeDocument/2006/relationships/image" Target="../media/image4.jpg"/><Relationship Id="rId9" Type="http://schemas.openxmlformats.org/officeDocument/2006/relationships/image" Target="../media/image9.png"/><Relationship Id="rId14" Type="http://schemas.openxmlformats.org/officeDocument/2006/relationships/image" Target="../media/image14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g"/><Relationship Id="rId3" Type="http://schemas.openxmlformats.org/officeDocument/2006/relationships/image" Target="../media/image16.png"/><Relationship Id="rId7" Type="http://schemas.openxmlformats.org/officeDocument/2006/relationships/image" Target="../media/image20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23.jpg"/><Relationship Id="rId4" Type="http://schemas.openxmlformats.org/officeDocument/2006/relationships/image" Target="../media/image17.jpg"/><Relationship Id="rId9" Type="http://schemas.openxmlformats.org/officeDocument/2006/relationships/image" Target="../media/image22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A8296D1-16F6-4573-9A26-3001A2A5571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310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E7C4BB6A-E60D-48AE-AA3C-710E42FA3AE0}"/>
              </a:ext>
            </a:extLst>
          </p:cNvPr>
          <p:cNvSpPr/>
          <p:nvPr/>
        </p:nvSpPr>
        <p:spPr>
          <a:xfrm>
            <a:off x="593988" y="7622924"/>
            <a:ext cx="11004022" cy="658075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6344372-A3CE-439A-9A32-48BBECF663DB}"/>
              </a:ext>
            </a:extLst>
          </p:cNvPr>
          <p:cNvSpPr txBox="1"/>
          <p:nvPr/>
        </p:nvSpPr>
        <p:spPr>
          <a:xfrm>
            <a:off x="1037303" y="8389805"/>
            <a:ext cx="10117393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891" indent="-342891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2600" dirty="0" smtClean="0">
                <a:latin typeface="Roboto" pitchFamily="2" charset="0"/>
                <a:ea typeface="Roboto" pitchFamily="2" charset="0"/>
              </a:rPr>
              <a:t>The project aims at analyzing the traffic signal dataset.</a:t>
            </a:r>
          </a:p>
          <a:p>
            <a:pPr marL="914400" lvl="1" indent="-457200">
              <a:spcAft>
                <a:spcPts val="1000"/>
              </a:spcAft>
              <a:buFont typeface="Roboto" pitchFamily="2" charset="0"/>
              <a:buChar char="›"/>
            </a:pPr>
            <a:r>
              <a:rPr lang="en-US" sz="2600" dirty="0" smtClean="0">
                <a:latin typeface="Roboto" pitchFamily="2" charset="0"/>
                <a:ea typeface="Roboto" pitchFamily="2" charset="0"/>
              </a:rPr>
              <a:t>The dataset contains images take from traffic cams all over the country. </a:t>
            </a:r>
          </a:p>
          <a:p>
            <a:pPr marL="342891" indent="-342891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2600" dirty="0" smtClean="0">
                <a:latin typeface="Roboto" pitchFamily="2" charset="0"/>
                <a:ea typeface="Roboto" pitchFamily="2" charset="0"/>
              </a:rPr>
              <a:t>Analyze different feature extraction techniques.</a:t>
            </a:r>
          </a:p>
          <a:p>
            <a:pPr marL="342891" indent="-342891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2600" dirty="0" smtClean="0">
                <a:latin typeface="Roboto" pitchFamily="2" charset="0"/>
                <a:ea typeface="Roboto" pitchFamily="2" charset="0"/>
              </a:rPr>
              <a:t>Work with dimensionality reduction for better results.</a:t>
            </a:r>
          </a:p>
          <a:p>
            <a:pPr marL="342891" indent="-342891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2600" dirty="0" smtClean="0">
                <a:latin typeface="Roboto" pitchFamily="2" charset="0"/>
                <a:ea typeface="Roboto" pitchFamily="2" charset="0"/>
              </a:rPr>
              <a:t>Analyze different models that can work with the given dataset to get better results. </a:t>
            </a:r>
          </a:p>
          <a:p>
            <a:pPr marL="342891" indent="-342891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2600" dirty="0" smtClean="0">
                <a:latin typeface="Roboto" pitchFamily="2" charset="0"/>
                <a:ea typeface="Roboto" pitchFamily="2" charset="0"/>
              </a:rPr>
              <a:t>Build a model that can train and classify images from 14 different classes. </a:t>
            </a:r>
            <a:endParaRPr lang="en-US" sz="2600" dirty="0">
              <a:latin typeface="Roboto" pitchFamily="2" charset="0"/>
              <a:ea typeface="Roboto" pitchFamily="2" charset="0"/>
            </a:endParaRPr>
          </a:p>
          <a:p>
            <a:pPr marL="342891" indent="-342891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2600" dirty="0" smtClean="0">
                <a:latin typeface="Roboto" pitchFamily="2" charset="0"/>
                <a:ea typeface="Roboto" pitchFamily="2" charset="0"/>
              </a:rPr>
              <a:t>Develop an Android application that is capable of using the built model to do real time predictions.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9AF0436-B74D-4D95-A56E-74F270093C39}"/>
              </a:ext>
            </a:extLst>
          </p:cNvPr>
          <p:cNvSpPr/>
          <p:nvPr/>
        </p:nvSpPr>
        <p:spPr>
          <a:xfrm>
            <a:off x="593988" y="7622924"/>
            <a:ext cx="11004022" cy="658075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69562BF-B2FE-4553-987F-B6F62649FADF}"/>
              </a:ext>
            </a:extLst>
          </p:cNvPr>
          <p:cNvSpPr txBox="1"/>
          <p:nvPr/>
        </p:nvSpPr>
        <p:spPr>
          <a:xfrm>
            <a:off x="1037303" y="8242819"/>
            <a:ext cx="10117393" cy="55348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891" indent="-342891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2600" dirty="0" smtClean="0">
                <a:latin typeface="Roboto" pitchFamily="2" charset="0"/>
                <a:ea typeface="Roboto" pitchFamily="2" charset="0"/>
              </a:rPr>
              <a:t>The dataset was analyzed and was found to be imbalanced with some of the classes having over 18000 images and some having images as few as 900 in comparison.</a:t>
            </a:r>
          </a:p>
          <a:p>
            <a:pPr marL="342891" indent="-342891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2600" dirty="0" smtClean="0">
                <a:latin typeface="Roboto" pitchFamily="2" charset="0"/>
                <a:ea typeface="Roboto" pitchFamily="2" charset="0"/>
              </a:rPr>
              <a:t>Different feature extraction techniques were analyzed and Histogram of Gradients was chosen for building the model.</a:t>
            </a:r>
          </a:p>
          <a:p>
            <a:pPr marL="342891" indent="-342891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2600" dirty="0" smtClean="0">
                <a:latin typeface="Roboto" pitchFamily="2" charset="0"/>
                <a:ea typeface="Roboto" pitchFamily="2" charset="0"/>
              </a:rPr>
              <a:t>Model with an accuracy of ~86% was built and deployed on an Android application for real time classification. </a:t>
            </a:r>
          </a:p>
          <a:p>
            <a:pPr>
              <a:spcAft>
                <a:spcPts val="1000"/>
              </a:spcAft>
            </a:pPr>
            <a:r>
              <a:rPr lang="en-US" sz="2600" dirty="0" smtClean="0">
                <a:latin typeface="Roboto" pitchFamily="2" charset="0"/>
                <a:ea typeface="Roboto" pitchFamily="2" charset="0"/>
              </a:rPr>
              <a:t>Challenges faced: </a:t>
            </a:r>
            <a:endParaRPr lang="en-US" sz="2600" dirty="0">
              <a:latin typeface="Roboto" pitchFamily="2" charset="0"/>
              <a:ea typeface="Roboto" pitchFamily="2" charset="0"/>
            </a:endParaRPr>
          </a:p>
          <a:p>
            <a:pPr marL="342891" indent="-342891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2600" dirty="0" smtClean="0">
                <a:latin typeface="Roboto" pitchFamily="2" charset="0"/>
                <a:ea typeface="Roboto" pitchFamily="2" charset="0"/>
              </a:rPr>
              <a:t>Since the dataset contained 100000 images, it required a lot of computing resources and time to train. </a:t>
            </a:r>
          </a:p>
          <a:p>
            <a:pPr marL="342891" indent="-342891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2600" dirty="0" smtClean="0">
                <a:latin typeface="Roboto" pitchFamily="2" charset="0"/>
                <a:ea typeface="Roboto" pitchFamily="2" charset="0"/>
              </a:rPr>
              <a:t>Due to high imbalance in data, the model suffered to deliver good accuracy for minority classes.  </a:t>
            </a:r>
            <a:endParaRPr lang="en-US" sz="2600" dirty="0">
              <a:latin typeface="Roboto" pitchFamily="2" charset="0"/>
              <a:ea typeface="Roboto" pitchFamily="2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B90DE31-3683-461B-B6D4-BDB760BFBA8E}"/>
              </a:ext>
            </a:extLst>
          </p:cNvPr>
          <p:cNvSpPr/>
          <p:nvPr/>
        </p:nvSpPr>
        <p:spPr>
          <a:xfrm>
            <a:off x="0" y="0"/>
            <a:ext cx="12192000" cy="1848147"/>
          </a:xfrm>
          <a:prstGeom prst="rect">
            <a:avLst/>
          </a:prstGeom>
          <a:solidFill>
            <a:srgbClr val="5D4037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Roboto" pitchFamily="2" charset="0"/>
              <a:ea typeface="Roboto" pitchFamily="2" charset="0"/>
            </a:endParaRPr>
          </a:p>
        </p:txBody>
      </p:sp>
      <p:sp>
        <p:nvSpPr>
          <p:cNvPr id="6" name="Title 3"/>
          <p:cNvSpPr txBox="1">
            <a:spLocks/>
          </p:cNvSpPr>
          <p:nvPr/>
        </p:nvSpPr>
        <p:spPr>
          <a:xfrm>
            <a:off x="400410" y="4024"/>
            <a:ext cx="7363326" cy="12511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 smtClean="0">
                <a:solidFill>
                  <a:prstClr val="white"/>
                </a:solidFill>
                <a:latin typeface="Times New Roman" panose="02020603050405020304" pitchFamily="18" charset="0"/>
                <a:ea typeface="Roboto" pitchFamily="2" charset="0"/>
                <a:cs typeface="Times New Roman" panose="02020603050405020304" pitchFamily="18" charset="0"/>
              </a:rPr>
              <a:t>OVERVIEW</a:t>
            </a:r>
            <a:endParaRPr lang="en-US" sz="3600" b="1" dirty="0">
              <a:solidFill>
                <a:prstClr val="white"/>
              </a:solidFill>
              <a:latin typeface="Times New Roman" panose="02020603050405020304" pitchFamily="18" charset="0"/>
              <a:ea typeface="Roboto" pitchFamily="2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81000" y="1320824"/>
            <a:ext cx="20955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sz="20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GOALS</a:t>
            </a:r>
            <a:endParaRPr lang="en-GB" sz="2400" b="1" dirty="0">
              <a:solidFill>
                <a:schemeClr val="accent2">
                  <a:lumMod val="60000"/>
                  <a:lumOff val="40000"/>
                </a:schemeClr>
              </a:solidFill>
              <a:latin typeface="Times New Roman" panose="02020603050405020304" pitchFamily="18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667000" y="1320824"/>
            <a:ext cx="20955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sz="2000" b="1" dirty="0">
                <a:solidFill>
                  <a:schemeClr val="bg1"/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RESULTS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203200" y="1825351"/>
            <a:ext cx="1444752" cy="0"/>
          </a:xfrm>
          <a:prstGeom prst="line">
            <a:avLst/>
          </a:prstGeom>
          <a:ln w="38100">
            <a:solidFill>
              <a:srgbClr val="C5CA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7538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2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2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0 -3.7037E-6 L 0 -0.79814 " pathEditMode="relative" rAng="0" ptsTypes="AA">
                                      <p:cBhvr>
                                        <p:cTn id="1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9907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0 1.48148E-6 L 0 -0.78148 " pathEditMode="relative" rAng="0" ptsTypes="AA">
                                      <p:cBhvr>
                                        <p:cTn id="2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907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79814 L 0 -1.14814 " pathEditMode="relative" rAng="0" ptsTypes="AA">
                                      <p:cBhvr>
                                        <p:cTn id="24" dur="1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50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78148 L 0 -1.15093 " pathEditMode="relative" rAng="0" ptsTypes="AA">
                                      <p:cBhvr>
                                        <p:cTn id="26" dur="1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84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08 -3.7037E-6 L 0.19492 -3.7037E-6 " pathEditMode="relative" rAng="0" ptsTypes="AA">
                                      <p:cBhvr>
                                        <p:cTn id="30" dur="1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635" y="0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2" dur="1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3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4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4B183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5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14814 L 0 -2.08703 " pathEditMode="relative" rAng="0" ptsTypes="AA">
                                      <p:cBhvr>
                                        <p:cTn id="36" dur="1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6944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15093 L 0 -2.03171 " pathEditMode="relative" rAng="0" ptsTypes="AA">
                                      <p:cBhvr>
                                        <p:cTn id="38" dur="1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4028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42" presetClass="path" presetSubtype="0" accel="50000" decel="5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0 -3.7037E-6 L 0 -0.79814 " pathEditMode="relative" rAng="0" ptsTypes="AA">
                                      <p:cBhvr>
                                        <p:cTn id="4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9907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42" presetClass="path" presetSubtype="0" accel="50000" decel="5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0 -4.07407E-6 L 0 -0.78148 " pathEditMode="relative" rAng="0" ptsTypes="AA">
                                      <p:cBhvr>
                                        <p:cTn id="4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907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79814 L 0 -1.14814 " pathEditMode="relative" rAng="0" ptsTypes="AA">
                                      <p:cBhvr>
                                        <p:cTn id="46" dur="1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500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78148 L 0 -1.15092 " pathEditMode="relative" rAng="0" ptsTypes="AA">
                                      <p:cBhvr>
                                        <p:cTn id="48" dur="1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84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1" grpId="1" animBg="1"/>
      <p:bldP spid="21" grpId="2" animBg="1"/>
      <p:bldP spid="22" grpId="0"/>
      <p:bldP spid="22" grpId="1"/>
      <p:bldP spid="22" grpId="2"/>
      <p:bldP spid="26" grpId="0" animBg="1"/>
      <p:bldP spid="26" grpId="1" animBg="1"/>
      <p:bldP spid="27" grpId="0"/>
      <p:bldP spid="27" grpId="1"/>
      <p:bldP spid="9" grpId="0"/>
      <p:bldP spid="9" grpId="1"/>
      <p:bldP spid="10" grpId="0"/>
      <p:bldP spid="10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9AF0436-B74D-4D95-A56E-74F270093C39}"/>
              </a:ext>
            </a:extLst>
          </p:cNvPr>
          <p:cNvSpPr/>
          <p:nvPr/>
        </p:nvSpPr>
        <p:spPr>
          <a:xfrm>
            <a:off x="593988" y="7622924"/>
            <a:ext cx="11004022" cy="658075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69562BF-B2FE-4553-987F-B6F62649FADF}"/>
              </a:ext>
            </a:extLst>
          </p:cNvPr>
          <p:cNvSpPr txBox="1"/>
          <p:nvPr/>
        </p:nvSpPr>
        <p:spPr>
          <a:xfrm>
            <a:off x="1037303" y="8242819"/>
            <a:ext cx="10117393" cy="55348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891" indent="-342891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2600" dirty="0" smtClean="0">
                <a:latin typeface="Roboto" pitchFamily="2" charset="0"/>
                <a:ea typeface="Roboto" pitchFamily="2" charset="0"/>
              </a:rPr>
              <a:t>The dataset was analyzed and was found to be imbalanced with some of the classes having over 18000 images and some having images as few as 900 in comparison.</a:t>
            </a:r>
          </a:p>
          <a:p>
            <a:pPr marL="342891" indent="-342891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2600" dirty="0" smtClean="0">
                <a:latin typeface="Roboto" pitchFamily="2" charset="0"/>
                <a:ea typeface="Roboto" pitchFamily="2" charset="0"/>
              </a:rPr>
              <a:t>Different feature extraction techniques were analyzed and Histogram of Gradients was chosen for building the model.</a:t>
            </a:r>
          </a:p>
          <a:p>
            <a:pPr marL="342891" indent="-342891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2600" dirty="0" smtClean="0">
                <a:latin typeface="Roboto" pitchFamily="2" charset="0"/>
                <a:ea typeface="Roboto" pitchFamily="2" charset="0"/>
              </a:rPr>
              <a:t>Model with an accuracy of ~86% was built and deployed on an Android application for real time classification. </a:t>
            </a:r>
          </a:p>
          <a:p>
            <a:pPr>
              <a:spcAft>
                <a:spcPts val="1000"/>
              </a:spcAft>
            </a:pPr>
            <a:r>
              <a:rPr lang="en-US" sz="2600" dirty="0" smtClean="0">
                <a:latin typeface="Roboto" pitchFamily="2" charset="0"/>
                <a:ea typeface="Roboto" pitchFamily="2" charset="0"/>
              </a:rPr>
              <a:t>Challenges faced: </a:t>
            </a:r>
            <a:endParaRPr lang="en-US" sz="2600" dirty="0">
              <a:latin typeface="Roboto" pitchFamily="2" charset="0"/>
              <a:ea typeface="Roboto" pitchFamily="2" charset="0"/>
            </a:endParaRPr>
          </a:p>
          <a:p>
            <a:pPr marL="342891" indent="-342891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2600" dirty="0" smtClean="0">
                <a:latin typeface="Roboto" pitchFamily="2" charset="0"/>
                <a:ea typeface="Roboto" pitchFamily="2" charset="0"/>
              </a:rPr>
              <a:t>Since the dataset contained 100000 images, it required a lot of computing resources and time to train. </a:t>
            </a:r>
          </a:p>
          <a:p>
            <a:pPr marL="342891" indent="-342891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2600" dirty="0" smtClean="0">
                <a:latin typeface="Roboto" pitchFamily="2" charset="0"/>
                <a:ea typeface="Roboto" pitchFamily="2" charset="0"/>
              </a:rPr>
              <a:t>Due to high imbalance in data, the model suffered to deliver good accuracy for minority classes.  </a:t>
            </a:r>
            <a:endParaRPr lang="en-US" sz="2600" dirty="0">
              <a:latin typeface="Roboto" pitchFamily="2" charset="0"/>
              <a:ea typeface="Roboto" pitchFamily="2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B90DE31-3683-461B-B6D4-BDB760BFBA8E}"/>
              </a:ext>
            </a:extLst>
          </p:cNvPr>
          <p:cNvSpPr/>
          <p:nvPr/>
        </p:nvSpPr>
        <p:spPr>
          <a:xfrm>
            <a:off x="0" y="0"/>
            <a:ext cx="12192000" cy="1848147"/>
          </a:xfrm>
          <a:prstGeom prst="rect">
            <a:avLst/>
          </a:prstGeom>
          <a:solidFill>
            <a:srgbClr val="5D4037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Roboto" pitchFamily="2" charset="0"/>
              <a:ea typeface="Roboto" pitchFamily="2" charset="0"/>
            </a:endParaRPr>
          </a:p>
        </p:txBody>
      </p:sp>
      <p:sp>
        <p:nvSpPr>
          <p:cNvPr id="6" name="Title 3"/>
          <p:cNvSpPr txBox="1">
            <a:spLocks/>
          </p:cNvSpPr>
          <p:nvPr/>
        </p:nvSpPr>
        <p:spPr>
          <a:xfrm>
            <a:off x="400410" y="4024"/>
            <a:ext cx="7363326" cy="12511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 smtClean="0">
                <a:solidFill>
                  <a:prstClr val="white"/>
                </a:solidFill>
                <a:latin typeface="Times New Roman" panose="02020603050405020304" pitchFamily="18" charset="0"/>
                <a:ea typeface="Roboto" pitchFamily="2" charset="0"/>
                <a:cs typeface="Times New Roman" panose="02020603050405020304" pitchFamily="18" charset="0"/>
              </a:rPr>
              <a:t>OVERVIEW</a:t>
            </a:r>
            <a:endParaRPr lang="en-US" sz="3600" b="1" dirty="0">
              <a:solidFill>
                <a:prstClr val="white"/>
              </a:solidFill>
              <a:latin typeface="Times New Roman" panose="02020603050405020304" pitchFamily="18" charset="0"/>
              <a:ea typeface="Roboto" pitchFamily="2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81000" y="1320824"/>
            <a:ext cx="20955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sz="2000" b="1" dirty="0">
                <a:solidFill>
                  <a:schemeClr val="bg1"/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GOALS</a:t>
            </a:r>
            <a:endParaRPr lang="en-GB" sz="2400" b="1" dirty="0">
              <a:solidFill>
                <a:schemeClr val="bg1"/>
              </a:solidFill>
              <a:latin typeface="Times New Roman" panose="02020603050405020304" pitchFamily="18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667000" y="1320824"/>
            <a:ext cx="20955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sz="2000" b="1" dirty="0">
                <a:solidFill>
                  <a:srgbClr val="F4B183"/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RESULTS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1704ED2-4F60-4004-95FD-5C5D25DFC105}"/>
              </a:ext>
            </a:extLst>
          </p:cNvPr>
          <p:cNvCxnSpPr/>
          <p:nvPr/>
        </p:nvCxnSpPr>
        <p:spPr>
          <a:xfrm>
            <a:off x="2578100" y="1825351"/>
            <a:ext cx="1444752" cy="0"/>
          </a:xfrm>
          <a:prstGeom prst="line">
            <a:avLst/>
          </a:prstGeom>
          <a:ln w="38100">
            <a:solidFill>
              <a:srgbClr val="C5CA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9949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14815 L 0 -2.16667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92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15092 L 0 -2.20763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28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2" animBg="1"/>
      <p:bldP spid="13" grpId="2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0043321-D6EF-451D-A8FD-D855F4E0061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D40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10912E6-1B28-4DCB-BE01-44B08D7A2DBB}"/>
              </a:ext>
            </a:extLst>
          </p:cNvPr>
          <p:cNvSpPr/>
          <p:nvPr/>
        </p:nvSpPr>
        <p:spPr>
          <a:xfrm>
            <a:off x="-1228725" y="6858001"/>
            <a:ext cx="1228725" cy="1228725"/>
          </a:xfrm>
          <a:prstGeom prst="ellipse">
            <a:avLst/>
          </a:prstGeom>
          <a:solidFill>
            <a:srgbClr val="1976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DDF734E-7B28-4C5B-911D-99B8432870F4}"/>
              </a:ext>
            </a:extLst>
          </p:cNvPr>
          <p:cNvSpPr txBox="1">
            <a:spLocks/>
          </p:cNvSpPr>
          <p:nvPr/>
        </p:nvSpPr>
        <p:spPr>
          <a:xfrm>
            <a:off x="884732" y="7027451"/>
            <a:ext cx="3235501" cy="12511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Roboto" pitchFamily="2" charset="0"/>
                <a:cs typeface="Times New Roman" panose="02020603050405020304" pitchFamily="18" charset="0"/>
              </a:rPr>
              <a:t>TASKS</a:t>
            </a:r>
            <a:endParaRPr lang="en-US" sz="3600" b="1" dirty="0">
              <a:solidFill>
                <a:schemeClr val="bg1"/>
              </a:solidFill>
              <a:latin typeface="Times New Roman" panose="02020603050405020304" pitchFamily="18" charset="0"/>
              <a:ea typeface="Roboto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3922424"/>
      </p:ext>
    </p:extLst>
  </p:cSld>
  <p:clrMapOvr>
    <a:masterClrMapping/>
  </p:clrMapOvr>
  <p:transition spd="slow" advClick="0" advTm="0">
    <p:push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1500" fill="hold"/>
                                        <p:tgtEl>
                                          <p:spTgt spid="3"/>
                                        </p:tgtEl>
                                      </p:cBhvr>
                                      <p:by x="3000000" y="300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-0.20521 -0.00208 L 0.00091 -0.39213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299" y="-1951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976D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Roboto" pitchFamily="2" charset="0"/>
              <a:ea typeface="Roboto" pitchFamily="2" charset="0"/>
            </a:endParaRPr>
          </a:p>
        </p:txBody>
      </p:sp>
      <p:sp>
        <p:nvSpPr>
          <p:cNvPr id="4" name="Title 3"/>
          <p:cNvSpPr txBox="1">
            <a:spLocks/>
          </p:cNvSpPr>
          <p:nvPr/>
        </p:nvSpPr>
        <p:spPr>
          <a:xfrm>
            <a:off x="884732" y="7027451"/>
            <a:ext cx="3235501" cy="12511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Roboto" pitchFamily="2" charset="0"/>
                <a:cs typeface="Times New Roman" panose="02020603050405020304" pitchFamily="18" charset="0"/>
              </a:rPr>
              <a:t>TASKS</a:t>
            </a:r>
            <a:endParaRPr lang="en-US" sz="3600" b="1" dirty="0">
              <a:solidFill>
                <a:schemeClr val="bg1"/>
              </a:solidFill>
              <a:latin typeface="Times New Roman" panose="02020603050405020304" pitchFamily="18" charset="0"/>
              <a:ea typeface="Roboto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7715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91 -0.39213 L -0.01628 -1.00208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59" y="-3050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76111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80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1"/>
            <a:ext cx="12192000" cy="1638300"/>
          </a:xfrm>
          <a:prstGeom prst="rect">
            <a:avLst/>
          </a:prstGeom>
          <a:solidFill>
            <a:srgbClr val="1976D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Roboto" pitchFamily="2" charset="0"/>
              <a:ea typeface="Roboto" pitchFamily="2" charset="0"/>
            </a:endParaRPr>
          </a:p>
        </p:txBody>
      </p:sp>
      <p:sp>
        <p:nvSpPr>
          <p:cNvPr id="7" name="Title 3"/>
          <p:cNvSpPr txBox="1">
            <a:spLocks/>
          </p:cNvSpPr>
          <p:nvPr/>
        </p:nvSpPr>
        <p:spPr>
          <a:xfrm>
            <a:off x="699320" y="152402"/>
            <a:ext cx="3235501" cy="12511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Roboto" pitchFamily="2" charset="0"/>
                <a:cs typeface="Times New Roman" panose="02020603050405020304" pitchFamily="18" charset="0"/>
              </a:rPr>
              <a:t>TASKS</a:t>
            </a:r>
            <a:endParaRPr lang="en-US" sz="3600" b="1" dirty="0">
              <a:solidFill>
                <a:schemeClr val="bg1"/>
              </a:solidFill>
              <a:latin typeface="Times New Roman" panose="02020603050405020304" pitchFamily="18" charset="0"/>
              <a:ea typeface="Roboto" pitchFamily="2" charset="0"/>
              <a:cs typeface="Times New Roman" panose="02020603050405020304" pitchFamily="18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1C398CC-AD4D-4C21-958B-3DDB61FC47A9}"/>
              </a:ext>
            </a:extLst>
          </p:cNvPr>
          <p:cNvSpPr/>
          <p:nvPr/>
        </p:nvSpPr>
        <p:spPr>
          <a:xfrm>
            <a:off x="1919785" y="7987957"/>
            <a:ext cx="8282997" cy="107721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27000" dist="25400" dir="54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7807358-FCCC-4C3E-9C0A-6FF615CB0DC4}"/>
              </a:ext>
            </a:extLst>
          </p:cNvPr>
          <p:cNvSpPr txBox="1"/>
          <p:nvPr/>
        </p:nvSpPr>
        <p:spPr>
          <a:xfrm>
            <a:off x="2385003" y="8249716"/>
            <a:ext cx="74665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4 key 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sections of the project,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6842F2A-03F7-4C45-9B7A-8A9314C15245}"/>
              </a:ext>
            </a:extLst>
          </p:cNvPr>
          <p:cNvSpPr/>
          <p:nvPr/>
        </p:nvSpPr>
        <p:spPr>
          <a:xfrm>
            <a:off x="1976789" y="9431244"/>
            <a:ext cx="3878580" cy="14919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27000" dist="25400" dir="54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DATASET</a:t>
            </a:r>
            <a:endParaRPr 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42B30DE-B0FD-4B88-B123-F8A3E1D67976}"/>
              </a:ext>
            </a:extLst>
          </p:cNvPr>
          <p:cNvSpPr/>
          <p:nvPr/>
        </p:nvSpPr>
        <p:spPr>
          <a:xfrm>
            <a:off x="1976789" y="11289263"/>
            <a:ext cx="3878580" cy="14919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27000" dist="25400" dir="54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APPROACH &amp;</a:t>
            </a:r>
          </a:p>
          <a:p>
            <a:pPr algn="ctr"/>
            <a:r>
              <a:rPr lang="en-US" sz="2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 SELECTION</a:t>
            </a:r>
            <a:endParaRPr lang="en-US" sz="1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8825D7A-0FE7-4D3D-B1CC-394C47C55A66}"/>
              </a:ext>
            </a:extLst>
          </p:cNvPr>
          <p:cNvSpPr/>
          <p:nvPr/>
        </p:nvSpPr>
        <p:spPr>
          <a:xfrm>
            <a:off x="6324201" y="11289263"/>
            <a:ext cx="3878580" cy="14919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27000" dist="25400" dir="54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TRAINING &amp;</a:t>
            </a:r>
          </a:p>
          <a:p>
            <a:pPr algn="ctr"/>
            <a:r>
              <a:rPr lang="en-US" sz="2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VALIDATION</a:t>
            </a:r>
            <a:endParaRPr 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952B5B2-CE94-4285-9F4B-2093491349E6}"/>
              </a:ext>
            </a:extLst>
          </p:cNvPr>
          <p:cNvSpPr/>
          <p:nvPr/>
        </p:nvSpPr>
        <p:spPr>
          <a:xfrm>
            <a:off x="6323313" y="9431244"/>
            <a:ext cx="3878580" cy="14919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27000" dist="25400" dir="54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PROCESSING</a:t>
            </a:r>
            <a:endParaRPr 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5780229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-2.22222E-6 L -2.91667E-6 -0.8419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210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2.96296E-6 L 4.58333E-6 -0.8551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27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2.22222E-6 L -3.75E-6 -0.87662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3843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4.16667E-6 2.22222E-6 L -4.16667E-6 -0.87662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3843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3.75E-6 -1.11111E-6 L -3.75E-6 -0.90162 " pathEditMode="relative" rAng="0" ptsTypes="AA">
                                      <p:cBhvr>
                                        <p:cTn id="1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5093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4.375E-6 -1.11111E-6 L -4.375E-6 -0.90162 " pathEditMode="relative" rAng="0" ptsTypes="AA">
                                      <p:cBhvr>
                                        <p:cTn id="1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50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  <p:bldP spid="12" grpId="0" animBg="1"/>
      <p:bldP spid="13" grpId="0" animBg="1"/>
      <p:bldP spid="14" grpId="0" animBg="1"/>
      <p:bldP spid="1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8A0956A-587D-44AC-8FCD-BE6B09946642}"/>
              </a:ext>
            </a:extLst>
          </p:cNvPr>
          <p:cNvSpPr/>
          <p:nvPr/>
        </p:nvSpPr>
        <p:spPr>
          <a:xfrm>
            <a:off x="1975901" y="3447657"/>
            <a:ext cx="3878580" cy="14919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27000" dist="25400" dir="54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1"/>
            <a:ext cx="12192000" cy="1638300"/>
          </a:xfrm>
          <a:prstGeom prst="rect">
            <a:avLst/>
          </a:prstGeom>
          <a:solidFill>
            <a:srgbClr val="1976D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Roboto" pitchFamily="2" charset="0"/>
              <a:ea typeface="Roboto" pitchFamily="2" charset="0"/>
            </a:endParaRPr>
          </a:p>
        </p:txBody>
      </p:sp>
      <p:sp>
        <p:nvSpPr>
          <p:cNvPr id="7" name="Title 3"/>
          <p:cNvSpPr txBox="1">
            <a:spLocks/>
          </p:cNvSpPr>
          <p:nvPr/>
        </p:nvSpPr>
        <p:spPr>
          <a:xfrm>
            <a:off x="699320" y="152402"/>
            <a:ext cx="3235501" cy="12511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Roboto" pitchFamily="2" charset="0"/>
                <a:cs typeface="Times New Roman" panose="02020603050405020304" pitchFamily="18" charset="0"/>
              </a:rPr>
              <a:t>TASKS</a:t>
            </a:r>
            <a:endParaRPr lang="en-US" sz="3600" b="1" dirty="0">
              <a:solidFill>
                <a:schemeClr val="bg1"/>
              </a:solidFill>
              <a:latin typeface="Times New Roman" panose="02020603050405020304" pitchFamily="18" charset="0"/>
              <a:ea typeface="Roboto" pitchFamily="2" charset="0"/>
              <a:cs typeface="Times New Roman" panose="02020603050405020304" pitchFamily="18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1C398CC-AD4D-4C21-958B-3DDB61FC47A9}"/>
              </a:ext>
            </a:extLst>
          </p:cNvPr>
          <p:cNvSpPr/>
          <p:nvPr/>
        </p:nvSpPr>
        <p:spPr>
          <a:xfrm>
            <a:off x="1919785" y="2120777"/>
            <a:ext cx="8282997" cy="107721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27000" dist="25400" dir="54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7807358-FCCC-4C3E-9C0A-6FF615CB0DC4}"/>
              </a:ext>
            </a:extLst>
          </p:cNvPr>
          <p:cNvSpPr txBox="1"/>
          <p:nvPr/>
        </p:nvSpPr>
        <p:spPr>
          <a:xfrm>
            <a:off x="2362716" y="2401001"/>
            <a:ext cx="74665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4 key sections of the project,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42B30DE-B0FD-4B88-B123-F8A3E1D67976}"/>
              </a:ext>
            </a:extLst>
          </p:cNvPr>
          <p:cNvSpPr/>
          <p:nvPr/>
        </p:nvSpPr>
        <p:spPr>
          <a:xfrm>
            <a:off x="1976789" y="5112048"/>
            <a:ext cx="3878580" cy="14919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27000" dist="25400" dir="54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APPROACH &amp;</a:t>
            </a:r>
          </a:p>
          <a:p>
            <a:pPr algn="ctr"/>
            <a:r>
              <a:rPr 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 SELECTION</a:t>
            </a:r>
            <a:endParaRPr lang="en-US" sz="1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8825D7A-0FE7-4D3D-B1CC-394C47C55A66}"/>
              </a:ext>
            </a:extLst>
          </p:cNvPr>
          <p:cNvSpPr/>
          <p:nvPr/>
        </p:nvSpPr>
        <p:spPr>
          <a:xfrm>
            <a:off x="6324201" y="5112048"/>
            <a:ext cx="3878580" cy="14919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27000" dist="25400" dir="54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TRAINING &amp;</a:t>
            </a:r>
            <a:endParaRPr lang="en-US" sz="2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VALIDATION</a:t>
            </a:r>
            <a:endParaRPr 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952B5B2-CE94-4285-9F4B-2093491349E6}"/>
              </a:ext>
            </a:extLst>
          </p:cNvPr>
          <p:cNvSpPr/>
          <p:nvPr/>
        </p:nvSpPr>
        <p:spPr>
          <a:xfrm>
            <a:off x="6323313" y="3415396"/>
            <a:ext cx="3878580" cy="14919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27000" dist="25400" dir="54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</a:t>
            </a:r>
            <a:r>
              <a:rPr lang="en-US" sz="2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PROCESSING</a:t>
            </a:r>
            <a:endParaRPr 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CA8E01F-E561-482C-B4DB-2573A44F6249}"/>
              </a:ext>
            </a:extLst>
          </p:cNvPr>
          <p:cNvSpPr/>
          <p:nvPr/>
        </p:nvSpPr>
        <p:spPr>
          <a:xfrm>
            <a:off x="3300829" y="3579270"/>
            <a:ext cx="1228725" cy="1228725"/>
          </a:xfrm>
          <a:prstGeom prst="ellipse">
            <a:avLst/>
          </a:prstGeom>
          <a:solidFill>
            <a:srgbClr val="388E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B28D075-4C9B-44D6-9852-0FFC3B899569}"/>
              </a:ext>
            </a:extLst>
          </p:cNvPr>
          <p:cNvSpPr txBox="1"/>
          <p:nvPr/>
        </p:nvSpPr>
        <p:spPr>
          <a:xfrm>
            <a:off x="1975901" y="3962801"/>
            <a:ext cx="387858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187597917"/>
      </p:ext>
    </p:extLst>
  </p:cSld>
  <p:clrMapOvr>
    <a:masterClrMapping/>
  </p:clrMapOvr>
  <p:transition spd="slow"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388E50"/>
                                      </p:to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1000" fill="hold"/>
                                        <p:tgtEl>
                                          <p:spTgt spid="16"/>
                                        </p:tgtEl>
                                      </p:cBhvr>
                                      <p:by x="3000000" y="300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37" presetClass="path" presetSubtype="0" accel="50000" decel="5000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animMotion origin="layout" path="M -3.75E-6 -2.59259E-6 L 0.06706 0.04005 C 0.08099 0.04908 0.10196 0.05394 0.12396 0.05394 C 0.14896 0.05394 0.16901 0.04908 0.18295 0.04005 L 0.25 -2.59259E-6 " pathEditMode="relative" rAng="0" ptsTypes="AAAAA">
                                      <p:cBhvr>
                                        <p:cTn id="1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2685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3" presetClass="emph" presetSubtype="2" fill="hold" grpId="2" nodeType="withEffect">
                                  <p:stCondLst>
                                    <p:cond delay="15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150"/>
                            </p:stCondLst>
                            <p:childTnLst>
                              <p:par>
                                <p:cTn id="18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5 -2.59259E-6 L -0.14453 0.29144 " pathEditMode="relative" rAng="0" ptsTypes="AA">
                                      <p:cBhvr>
                                        <p:cTn id="1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727" y="1456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37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4.07407E-6 L 0.06706 0.04005 C 0.08099 0.04908 0.10196 0.05394 0.12396 0.05394 C 0.14896 0.05394 0.16901 0.04908 0.18295 0.04005 L 0.25 -4.07407E-6 " pathEditMode="relative" rAng="0" ptsTypes="AAAAA">
                                      <p:cBhvr>
                                        <p:cTn id="2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26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6" grpId="0" animBg="1"/>
      <p:bldP spid="16" grpId="1" animBg="1"/>
      <p:bldP spid="17" grpId="0"/>
      <p:bldP spid="17" grpId="1"/>
      <p:bldP spid="17" grpId="2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78A0956A-587D-44AC-8FCD-BE6B09946642}"/>
              </a:ext>
            </a:extLst>
          </p:cNvPr>
          <p:cNvSpPr/>
          <p:nvPr/>
        </p:nvSpPr>
        <p:spPr>
          <a:xfrm>
            <a:off x="1975901" y="3447657"/>
            <a:ext cx="3878580" cy="14919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27000" dist="25400" dir="54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1C398CC-AD4D-4C21-958B-3DDB61FC47A9}"/>
              </a:ext>
            </a:extLst>
          </p:cNvPr>
          <p:cNvSpPr/>
          <p:nvPr/>
        </p:nvSpPr>
        <p:spPr>
          <a:xfrm>
            <a:off x="1919785" y="2120777"/>
            <a:ext cx="8282997" cy="107721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27000" dist="25400" dir="54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7807358-FCCC-4C3E-9C0A-6FF615CB0DC4}"/>
              </a:ext>
            </a:extLst>
          </p:cNvPr>
          <p:cNvSpPr txBox="1"/>
          <p:nvPr/>
        </p:nvSpPr>
        <p:spPr>
          <a:xfrm>
            <a:off x="2362716" y="2401001"/>
            <a:ext cx="74665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4 key sections of the project,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42B30DE-B0FD-4B88-B123-F8A3E1D67976}"/>
              </a:ext>
            </a:extLst>
          </p:cNvPr>
          <p:cNvSpPr/>
          <p:nvPr/>
        </p:nvSpPr>
        <p:spPr>
          <a:xfrm>
            <a:off x="1976789" y="5112048"/>
            <a:ext cx="3878580" cy="14919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27000" dist="25400" dir="54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APPROACH &amp;</a:t>
            </a:r>
          </a:p>
          <a:p>
            <a:pPr algn="ctr"/>
            <a:r>
              <a:rPr 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 SELECTION</a:t>
            </a:r>
            <a:endParaRPr lang="en-US" sz="1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8825D7A-0FE7-4D3D-B1CC-394C47C55A66}"/>
              </a:ext>
            </a:extLst>
          </p:cNvPr>
          <p:cNvSpPr/>
          <p:nvPr/>
        </p:nvSpPr>
        <p:spPr>
          <a:xfrm>
            <a:off x="6324201" y="5112048"/>
            <a:ext cx="3878580" cy="14919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27000" dist="25400" dir="54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TRAINING &amp;</a:t>
            </a:r>
            <a:endParaRPr lang="en-US" sz="2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VALIDATION</a:t>
            </a:r>
            <a:endParaRPr 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952B5B2-CE94-4285-9F4B-2093491349E6}"/>
              </a:ext>
            </a:extLst>
          </p:cNvPr>
          <p:cNvSpPr/>
          <p:nvPr/>
        </p:nvSpPr>
        <p:spPr>
          <a:xfrm>
            <a:off x="6323313" y="3415396"/>
            <a:ext cx="3878580" cy="14919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27000" dist="25400" dir="54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</a:t>
            </a:r>
            <a:r>
              <a:rPr lang="en-US" sz="2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PROCESSING</a:t>
            </a:r>
            <a:endParaRPr 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1"/>
            <a:ext cx="12192000" cy="1638300"/>
          </a:xfrm>
          <a:prstGeom prst="rect">
            <a:avLst/>
          </a:prstGeom>
          <a:solidFill>
            <a:srgbClr val="1976D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Roboto" pitchFamily="2" charset="0"/>
              <a:ea typeface="Roboto" pitchFamily="2" charset="0"/>
            </a:endParaRPr>
          </a:p>
        </p:txBody>
      </p:sp>
      <p:sp>
        <p:nvSpPr>
          <p:cNvPr id="7" name="Title 3"/>
          <p:cNvSpPr txBox="1">
            <a:spLocks/>
          </p:cNvSpPr>
          <p:nvPr/>
        </p:nvSpPr>
        <p:spPr>
          <a:xfrm>
            <a:off x="699320" y="152402"/>
            <a:ext cx="3235501" cy="12511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Roboto" pitchFamily="2" charset="0"/>
                <a:cs typeface="Times New Roman" panose="02020603050405020304" pitchFamily="18" charset="0"/>
              </a:rPr>
              <a:t>TASKS</a:t>
            </a:r>
            <a:endParaRPr lang="en-US" sz="3600" b="1" dirty="0">
              <a:solidFill>
                <a:schemeClr val="bg1"/>
              </a:solidFill>
              <a:latin typeface="Times New Roman" panose="02020603050405020304" pitchFamily="18" charset="0"/>
              <a:ea typeface="Roboto" pitchFamily="2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2E1607C-27F5-479D-8128-61CC07694927}"/>
              </a:ext>
            </a:extLst>
          </p:cNvPr>
          <p:cNvSpPr/>
          <p:nvPr/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rgbClr val="388E5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D3E8AFB-FA33-401F-AD44-644A476C6C86}"/>
              </a:ext>
            </a:extLst>
          </p:cNvPr>
          <p:cNvSpPr txBox="1"/>
          <p:nvPr/>
        </p:nvSpPr>
        <p:spPr>
          <a:xfrm>
            <a:off x="196965" y="5976946"/>
            <a:ext cx="387858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/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DATASET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EE76E2D-FFDF-4DE7-8452-9A98ECFF6472}"/>
              </a:ext>
            </a:extLst>
          </p:cNvPr>
          <p:cNvSpPr txBox="1"/>
          <p:nvPr/>
        </p:nvSpPr>
        <p:spPr>
          <a:xfrm>
            <a:off x="699320" y="7468896"/>
            <a:ext cx="1040336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set contains 100000 images. 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 has images from 14 different classes.</a:t>
            </a:r>
            <a:endParaRPr lang="en-US"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DFEA712D-68E4-4B40-9A02-D441DAF93CB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693921" y="1026907"/>
            <a:ext cx="3977641" cy="39776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3581A232-0B20-47B8-AB64-8CF1D3BACD04}"/>
              </a:ext>
            </a:extLst>
          </p:cNvPr>
          <p:cNvSpPr/>
          <p:nvPr/>
        </p:nvSpPr>
        <p:spPr>
          <a:xfrm>
            <a:off x="-1243322" y="-770602"/>
            <a:ext cx="14283547" cy="8034495"/>
          </a:xfrm>
          <a:prstGeom prst="rect">
            <a:avLst/>
          </a:prstGeom>
          <a:solidFill>
            <a:srgbClr val="21212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45" name="Group 44"/>
          <p:cNvGrpSpPr/>
          <p:nvPr/>
        </p:nvGrpSpPr>
        <p:grpSpPr>
          <a:xfrm>
            <a:off x="2476500" y="8550610"/>
            <a:ext cx="7239000" cy="4661565"/>
            <a:chOff x="2476500" y="8550610"/>
            <a:chExt cx="7239000" cy="4661565"/>
          </a:xfrm>
        </p:grpSpPr>
        <p:sp>
          <p:nvSpPr>
            <p:cNvPr id="3" name="Rectangle 2"/>
            <p:cNvSpPr/>
            <p:nvPr/>
          </p:nvSpPr>
          <p:spPr>
            <a:xfrm>
              <a:off x="2476500" y="8550610"/>
              <a:ext cx="7239000" cy="46615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381000" dist="127000" sx="105000" sy="105000" algn="ctr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08280" y="8764067"/>
              <a:ext cx="6775441" cy="423465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46" name="Rectangle 45"/>
          <p:cNvSpPr/>
          <p:nvPr/>
        </p:nvSpPr>
        <p:spPr>
          <a:xfrm>
            <a:off x="2723493" y="716380"/>
            <a:ext cx="6754727" cy="42312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8280" y="716381"/>
            <a:ext cx="6775441" cy="4234650"/>
          </a:xfrm>
          <a:prstGeom prst="rect">
            <a:avLst/>
          </a:prstGeom>
          <a:ln>
            <a:noFill/>
          </a:ln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8280" y="717807"/>
            <a:ext cx="6775441" cy="4231799"/>
          </a:xfrm>
          <a:prstGeom prst="rect">
            <a:avLst/>
          </a:prstGeom>
          <a:ln>
            <a:noFill/>
          </a:ln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8280" y="719769"/>
            <a:ext cx="6775441" cy="4227875"/>
          </a:xfrm>
          <a:prstGeom prst="rect">
            <a:avLst/>
          </a:prstGeom>
          <a:ln>
            <a:noFill/>
          </a:ln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8280" y="716381"/>
            <a:ext cx="6775441" cy="4234650"/>
          </a:xfrm>
          <a:prstGeom prst="rect">
            <a:avLst/>
          </a:prstGeom>
          <a:ln>
            <a:noFill/>
          </a:ln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8280" y="716381"/>
            <a:ext cx="6775441" cy="4234650"/>
          </a:xfrm>
          <a:prstGeom prst="rect">
            <a:avLst/>
          </a:prstGeom>
          <a:ln>
            <a:noFill/>
          </a:ln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8280" y="716381"/>
            <a:ext cx="6775441" cy="4234650"/>
          </a:xfrm>
          <a:prstGeom prst="rect">
            <a:avLst/>
          </a:prstGeom>
          <a:ln>
            <a:noFill/>
          </a:ln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3779" y="722734"/>
            <a:ext cx="6764442" cy="4221944"/>
          </a:xfrm>
          <a:prstGeom prst="rect">
            <a:avLst/>
          </a:prstGeom>
          <a:ln>
            <a:noFill/>
          </a:ln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8280" y="716381"/>
            <a:ext cx="6775441" cy="4234650"/>
          </a:xfrm>
          <a:prstGeom prst="rect">
            <a:avLst/>
          </a:prstGeom>
          <a:ln>
            <a:noFill/>
          </a:ln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8280" y="718263"/>
            <a:ext cx="6775441" cy="4230886"/>
          </a:xfrm>
          <a:prstGeom prst="rect">
            <a:avLst/>
          </a:prstGeom>
          <a:ln>
            <a:noFill/>
          </a:ln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8280" y="716381"/>
            <a:ext cx="6775441" cy="4234650"/>
          </a:xfrm>
          <a:prstGeom prst="rect">
            <a:avLst/>
          </a:prstGeom>
          <a:ln>
            <a:noFill/>
          </a:ln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8280" y="716381"/>
            <a:ext cx="6775441" cy="4234651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21414301"/>
      </p:ext>
    </p:extLst>
  </p:cSld>
  <p:clrMapOvr>
    <a:masterClrMapping/>
  </p:clrMapOvr>
  <p:transition spd="slow"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10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3.7037E-6 L -0.00377 -0.98542 " pathEditMode="relative" rAng="0" ptsTypes="AA">
                                      <p:cBhvr>
                                        <p:cTn id="12" dur="1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5" y="-49282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4.375E-6 3.7037E-6 L -0.00377 -0.98542 " pathEditMode="relative" rAng="0" ptsTypes="AA">
                                      <p:cBhvr>
                                        <p:cTn id="14" dur="15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5" y="-4928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77 -0.98542 L 0.97852 -0.98542 " pathEditMode="relative" rAng="0" ptsTypes="AA">
                                      <p:cBhvr>
                                        <p:cTn id="18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115" y="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0.00377 -0.98542 L 0.97852 -0.98542 " pathEditMode="relative" rAng="0" ptsTypes="AA">
                                      <p:cBhvr>
                                        <p:cTn id="20" dur="10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115" y="0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5E-6 -3.33333E-6 L 0.70782 -3.33333E-6 " pathEditMode="relative" rAng="0" ptsTypes="AA">
                                      <p:cBhvr>
                                        <p:cTn id="2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391" y="0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6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24" dur="1250" fill="hold"/>
                                        <p:tgtEl>
                                          <p:spTgt spid="2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750"/>
                            </p:stCondLst>
                            <p:childTnLst>
                              <p:par>
                                <p:cTn id="31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07407E-6 L 0 -1.17222 " pathEditMode="relative" rAng="0" ptsTypes="AA">
                                      <p:cBhvr>
                                        <p:cTn id="32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86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500"/>
                            </p:stCondLst>
                            <p:childTnLst>
                              <p:par>
                                <p:cTn id="136" presetID="42" presetClass="path" presetSubtype="0" accel="50000" decel="5000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70782 -3.33333E-6 L 1.43256 -3.33333E-6 " pathEditMode="relative" rAng="0" ptsTypes="AA">
                                      <p:cBhvr>
                                        <p:cTn id="13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237" y="0"/>
                                    </p:animMotion>
                                  </p:childTnLst>
                                </p:cTn>
                              </p:par>
                              <p:par>
                                <p:cTn id="138" presetID="6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139" dur="1250" fill="hold"/>
                                        <p:tgtEl>
                                          <p:spTgt spid="24"/>
                                        </p:tgtEl>
                                      </p:cBhvr>
                                      <p:by x="90000" y="9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uiExpand="1" build="allAtOnce"/>
      <p:bldP spid="15" grpId="1" uiExpand="1" build="allAtOnce"/>
      <p:bldP spid="15" grpId="2" uiExpand="1" build="allAtOnce"/>
      <p:bldP spid="26" grpId="0" animBg="1"/>
      <p:bldP spid="26" grpId="1" animBg="1"/>
      <p:bldP spid="46" grpId="0" animBg="1"/>
      <p:bldP spid="46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78A0956A-587D-44AC-8FCD-BE6B09946642}"/>
              </a:ext>
            </a:extLst>
          </p:cNvPr>
          <p:cNvSpPr/>
          <p:nvPr/>
        </p:nvSpPr>
        <p:spPr>
          <a:xfrm>
            <a:off x="1975901" y="3447657"/>
            <a:ext cx="3878580" cy="14919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27000" dist="25400" dir="54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1C398CC-AD4D-4C21-958B-3DDB61FC47A9}"/>
              </a:ext>
            </a:extLst>
          </p:cNvPr>
          <p:cNvSpPr/>
          <p:nvPr/>
        </p:nvSpPr>
        <p:spPr>
          <a:xfrm>
            <a:off x="1919785" y="2120777"/>
            <a:ext cx="8282997" cy="107721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27000" dist="25400" dir="54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7807358-FCCC-4C3E-9C0A-6FF615CB0DC4}"/>
              </a:ext>
            </a:extLst>
          </p:cNvPr>
          <p:cNvSpPr txBox="1"/>
          <p:nvPr/>
        </p:nvSpPr>
        <p:spPr>
          <a:xfrm>
            <a:off x="2362716" y="2401001"/>
            <a:ext cx="74665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4 key sections of the project,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42B30DE-B0FD-4B88-B123-F8A3E1D67976}"/>
              </a:ext>
            </a:extLst>
          </p:cNvPr>
          <p:cNvSpPr/>
          <p:nvPr/>
        </p:nvSpPr>
        <p:spPr>
          <a:xfrm>
            <a:off x="1976789" y="5112048"/>
            <a:ext cx="3878580" cy="14919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27000" dist="25400" dir="54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APPROACH &amp;</a:t>
            </a:r>
          </a:p>
          <a:p>
            <a:pPr algn="ctr"/>
            <a:r>
              <a:rPr 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 SELECTION</a:t>
            </a:r>
            <a:endParaRPr lang="en-US" sz="1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8825D7A-0FE7-4D3D-B1CC-394C47C55A66}"/>
              </a:ext>
            </a:extLst>
          </p:cNvPr>
          <p:cNvSpPr/>
          <p:nvPr/>
        </p:nvSpPr>
        <p:spPr>
          <a:xfrm>
            <a:off x="6324201" y="5112048"/>
            <a:ext cx="3878580" cy="14919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27000" dist="25400" dir="54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TRAINING &amp;</a:t>
            </a:r>
            <a:endParaRPr lang="en-US" sz="2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VALIDATION</a:t>
            </a:r>
            <a:endParaRPr 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952B5B2-CE94-4285-9F4B-2093491349E6}"/>
              </a:ext>
            </a:extLst>
          </p:cNvPr>
          <p:cNvSpPr/>
          <p:nvPr/>
        </p:nvSpPr>
        <p:spPr>
          <a:xfrm>
            <a:off x="6323313" y="3415396"/>
            <a:ext cx="3878580" cy="14919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27000" dist="25400" dir="54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</a:t>
            </a:r>
            <a:r>
              <a:rPr lang="en-US" sz="2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PROCESSING</a:t>
            </a:r>
            <a:endParaRPr 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1"/>
            <a:ext cx="12192000" cy="1638300"/>
          </a:xfrm>
          <a:prstGeom prst="rect">
            <a:avLst/>
          </a:prstGeom>
          <a:solidFill>
            <a:srgbClr val="1976D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Roboto" pitchFamily="2" charset="0"/>
              <a:ea typeface="Roboto" pitchFamily="2" charset="0"/>
            </a:endParaRPr>
          </a:p>
        </p:txBody>
      </p:sp>
      <p:sp>
        <p:nvSpPr>
          <p:cNvPr id="7" name="Title 3"/>
          <p:cNvSpPr txBox="1">
            <a:spLocks/>
          </p:cNvSpPr>
          <p:nvPr/>
        </p:nvSpPr>
        <p:spPr>
          <a:xfrm>
            <a:off x="699320" y="152402"/>
            <a:ext cx="3235501" cy="12511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Roboto" pitchFamily="2" charset="0"/>
                <a:cs typeface="Times New Roman" panose="02020603050405020304" pitchFamily="18" charset="0"/>
              </a:rPr>
              <a:t>TASKS</a:t>
            </a:r>
            <a:endParaRPr lang="en-US" sz="3600" b="1" dirty="0">
              <a:solidFill>
                <a:schemeClr val="bg1"/>
              </a:solidFill>
              <a:latin typeface="Times New Roman" panose="02020603050405020304" pitchFamily="18" charset="0"/>
              <a:ea typeface="Roboto" pitchFamily="2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2E1607C-27F5-479D-8128-61CC07694927}"/>
              </a:ext>
            </a:extLst>
          </p:cNvPr>
          <p:cNvSpPr/>
          <p:nvPr/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rgbClr val="388E5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D3E8AFB-FA33-401F-AD44-644A476C6C86}"/>
              </a:ext>
            </a:extLst>
          </p:cNvPr>
          <p:cNvSpPr txBox="1"/>
          <p:nvPr/>
        </p:nvSpPr>
        <p:spPr>
          <a:xfrm>
            <a:off x="196965" y="5976946"/>
            <a:ext cx="387858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/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DATASET</a:t>
            </a:r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755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-2.59259E-6 L 0.39414 -0.2919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701" y="-146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37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4596 -0.29352 L 0.21289 -0.25347 C 0.22695 -0.24444 0.24805 -0.23958 0.26992 -0.23958 C 0.29492 -0.23958 0.31497 -0.24444 0.32891 -0.25347 L 0.39596 -0.29352 " pathEditMode="relative" rAng="0" ptsTypes="AAAAA">
                                      <p:cBhvr>
                                        <p:cTn id="9" dur="1000" spd="-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2685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3" presetClass="emph" presetSubtype="2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0" grpId="0"/>
      <p:bldP spid="20" grpId="1"/>
      <p:bldP spid="20" grpId="2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351ACE71-BAFA-4398-955F-35B99C58072F}"/>
              </a:ext>
            </a:extLst>
          </p:cNvPr>
          <p:cNvSpPr/>
          <p:nvPr/>
        </p:nvSpPr>
        <p:spPr>
          <a:xfrm>
            <a:off x="1976789" y="3447657"/>
            <a:ext cx="3878580" cy="14919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27000" dist="25400" dir="54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4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DATASET</a:t>
            </a:r>
            <a:endParaRPr lang="en-US" sz="3200" dirty="0">
              <a:solidFill>
                <a:prstClr val="black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1"/>
            <a:ext cx="12192000" cy="1638300"/>
          </a:xfrm>
          <a:prstGeom prst="rect">
            <a:avLst/>
          </a:prstGeom>
          <a:solidFill>
            <a:srgbClr val="1976D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Roboto" pitchFamily="2" charset="0"/>
              <a:ea typeface="Roboto" pitchFamily="2" charset="0"/>
            </a:endParaRPr>
          </a:p>
        </p:txBody>
      </p:sp>
      <p:sp>
        <p:nvSpPr>
          <p:cNvPr id="7" name="Title 3"/>
          <p:cNvSpPr txBox="1">
            <a:spLocks/>
          </p:cNvSpPr>
          <p:nvPr/>
        </p:nvSpPr>
        <p:spPr>
          <a:xfrm>
            <a:off x="699320" y="152402"/>
            <a:ext cx="3235501" cy="12511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Roboto" pitchFamily="2" charset="0"/>
                <a:cs typeface="Times New Roman" panose="02020603050405020304" pitchFamily="18" charset="0"/>
              </a:rPr>
              <a:t>TASKS</a:t>
            </a:r>
            <a:endParaRPr lang="en-US" sz="3600" b="1" dirty="0">
              <a:solidFill>
                <a:schemeClr val="bg1"/>
              </a:solidFill>
              <a:latin typeface="Times New Roman" panose="02020603050405020304" pitchFamily="18" charset="0"/>
              <a:ea typeface="Roboto" pitchFamily="2" charset="0"/>
              <a:cs typeface="Times New Roman" panose="02020603050405020304" pitchFamily="18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1C398CC-AD4D-4C21-958B-3DDB61FC47A9}"/>
              </a:ext>
            </a:extLst>
          </p:cNvPr>
          <p:cNvSpPr/>
          <p:nvPr/>
        </p:nvSpPr>
        <p:spPr>
          <a:xfrm>
            <a:off x="1919785" y="2120777"/>
            <a:ext cx="8282997" cy="107721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27000" dist="25400" dir="54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7807358-FCCC-4C3E-9C0A-6FF615CB0DC4}"/>
              </a:ext>
            </a:extLst>
          </p:cNvPr>
          <p:cNvSpPr txBox="1"/>
          <p:nvPr/>
        </p:nvSpPr>
        <p:spPr>
          <a:xfrm>
            <a:off x="2362716" y="2401001"/>
            <a:ext cx="74665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4 key sections of the project,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42B30DE-B0FD-4B88-B123-F8A3E1D67976}"/>
              </a:ext>
            </a:extLst>
          </p:cNvPr>
          <p:cNvSpPr/>
          <p:nvPr/>
        </p:nvSpPr>
        <p:spPr>
          <a:xfrm>
            <a:off x="1976789" y="5112048"/>
            <a:ext cx="3878580" cy="14919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27000" dist="25400" dir="54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4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APPROACH &amp;</a:t>
            </a:r>
          </a:p>
          <a:p>
            <a:pPr lvl="0" algn="ctr"/>
            <a:r>
              <a:rPr lang="en-US" sz="24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 SELECTION</a:t>
            </a:r>
            <a:endParaRPr lang="en-US" sz="1400" b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8825D7A-0FE7-4D3D-B1CC-394C47C55A66}"/>
              </a:ext>
            </a:extLst>
          </p:cNvPr>
          <p:cNvSpPr/>
          <p:nvPr/>
        </p:nvSpPr>
        <p:spPr>
          <a:xfrm>
            <a:off x="6324201" y="5112048"/>
            <a:ext cx="3878580" cy="14919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27000" dist="25400" dir="54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4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TRAINING &amp;</a:t>
            </a:r>
            <a:endParaRPr lang="en-US" sz="2400" b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algn="ctr"/>
            <a:r>
              <a:rPr lang="en-US" sz="24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VALIDATION</a:t>
            </a:r>
            <a:endParaRPr lang="en-US" sz="1600" b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B4EB09F-8607-4236-B704-E9CDB48F6B72}"/>
              </a:ext>
            </a:extLst>
          </p:cNvPr>
          <p:cNvSpPr/>
          <p:nvPr/>
        </p:nvSpPr>
        <p:spPr>
          <a:xfrm>
            <a:off x="6322425" y="3447657"/>
            <a:ext cx="3878580" cy="14919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27000" dist="25400" dir="54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A19205F-8B12-4950-92F9-E3F8CC9B1AC4}"/>
              </a:ext>
            </a:extLst>
          </p:cNvPr>
          <p:cNvSpPr/>
          <p:nvPr/>
        </p:nvSpPr>
        <p:spPr>
          <a:xfrm>
            <a:off x="7647353" y="3579270"/>
            <a:ext cx="1228725" cy="1228725"/>
          </a:xfrm>
          <a:prstGeom prst="ellipse">
            <a:avLst/>
          </a:prstGeom>
          <a:solidFill>
            <a:srgbClr val="2196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5C63EC4-AA2C-4F43-A63F-1B61A39192DB}"/>
              </a:ext>
            </a:extLst>
          </p:cNvPr>
          <p:cNvSpPr txBox="1"/>
          <p:nvPr/>
        </p:nvSpPr>
        <p:spPr>
          <a:xfrm>
            <a:off x="6322425" y="3962800"/>
            <a:ext cx="387858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/>
            <a:r>
              <a:rPr lang="en-US" sz="24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PROCESSING</a:t>
            </a:r>
            <a:endParaRPr lang="en-US" sz="1600" b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8750474"/>
      </p:ext>
    </p:extLst>
  </p:cSld>
  <p:clrMapOvr>
    <a:masterClrMapping/>
  </p:clrMapOvr>
  <p:transition spd="slow"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6" presetClass="emph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</p:cBhvr>
                                      <p:by x="3000000" y="300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37" presetClass="path" presetSubtype="0" accel="50000" decel="5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0.24882 -2.59259E-6 L -0.18177 0.04005 C -0.1677 0.04908 -0.14674 0.05394 -0.12487 0.05394 C -0.09987 0.05394 -0.07981 0.04908 -0.06575 0.04005 L 0.00118 -2.59259E-6 " pathEditMode="relative" rAng="0" ptsTypes="AAAAA">
                                      <p:cBhvr>
                                        <p:cTn id="10" dur="1000" spd="-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2685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3" presetClass="emph" presetSubtype="2" fill="hold" grpId="2" nodeType="withEffect">
                                  <p:stCondLst>
                                    <p:cond delay="25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250"/>
                            </p:stCondLst>
                            <p:childTnLst>
                              <p:par>
                                <p:cTn id="14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427 0.00139 L -0.52187 -0.53403 " pathEditMode="relative" rAng="0" ptsTypes="AA">
                                      <p:cBhvr>
                                        <p:cTn id="1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958" y="-2678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  <p:bldP spid="19" grpId="0"/>
      <p:bldP spid="19" grpId="1"/>
      <p:bldP spid="19" grpId="2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1C398CC-AD4D-4C21-958B-3DDB61FC47A9}"/>
              </a:ext>
            </a:extLst>
          </p:cNvPr>
          <p:cNvSpPr/>
          <p:nvPr/>
        </p:nvSpPr>
        <p:spPr>
          <a:xfrm>
            <a:off x="1919785" y="2120777"/>
            <a:ext cx="8282997" cy="107721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27000" dist="25400" dir="54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7807358-FCCC-4C3E-9C0A-6FF615CB0DC4}"/>
              </a:ext>
            </a:extLst>
          </p:cNvPr>
          <p:cNvSpPr txBox="1"/>
          <p:nvPr/>
        </p:nvSpPr>
        <p:spPr>
          <a:xfrm>
            <a:off x="2385003" y="2401001"/>
            <a:ext cx="74665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4 key activities of the app are,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42B30DE-B0FD-4B88-B123-F8A3E1D67976}"/>
              </a:ext>
            </a:extLst>
          </p:cNvPr>
          <p:cNvSpPr/>
          <p:nvPr/>
        </p:nvSpPr>
        <p:spPr>
          <a:xfrm>
            <a:off x="1976789" y="5112048"/>
            <a:ext cx="3878580" cy="14919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27000" dist="25400" dir="54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TUTORIAL ACTIVITY</a:t>
            </a:r>
            <a:endParaRPr 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8825D7A-0FE7-4D3D-B1CC-394C47C55A66}"/>
              </a:ext>
            </a:extLst>
          </p:cNvPr>
          <p:cNvSpPr/>
          <p:nvPr/>
        </p:nvSpPr>
        <p:spPr>
          <a:xfrm>
            <a:off x="6324201" y="5112048"/>
            <a:ext cx="3878580" cy="14919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27000" dist="25400" dir="54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SERVICE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51ACE71-BAFA-4398-955F-35B99C58072F}"/>
              </a:ext>
            </a:extLst>
          </p:cNvPr>
          <p:cNvSpPr/>
          <p:nvPr/>
        </p:nvSpPr>
        <p:spPr>
          <a:xfrm>
            <a:off x="1976789" y="3447657"/>
            <a:ext cx="3878580" cy="14919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27000" dist="25400" dir="54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MAIN ACTIVITY</a:t>
            </a:r>
            <a:endParaRPr 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8A0956A-587D-44AC-8FCD-BE6B09946642}"/>
              </a:ext>
            </a:extLst>
          </p:cNvPr>
          <p:cNvSpPr/>
          <p:nvPr/>
        </p:nvSpPr>
        <p:spPr>
          <a:xfrm>
            <a:off x="1975901" y="3447657"/>
            <a:ext cx="3878580" cy="14919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27000" dist="25400" dir="54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400" b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DATASET</a:t>
            </a:r>
            <a:endParaRPr lang="en-US" sz="1600" b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1C398CC-AD4D-4C21-958B-3DDB61FC47A9}"/>
              </a:ext>
            </a:extLst>
          </p:cNvPr>
          <p:cNvSpPr/>
          <p:nvPr/>
        </p:nvSpPr>
        <p:spPr>
          <a:xfrm>
            <a:off x="1919785" y="2120777"/>
            <a:ext cx="8282997" cy="107721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27000" dist="25400" dir="54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7807358-FCCC-4C3E-9C0A-6FF615CB0DC4}"/>
              </a:ext>
            </a:extLst>
          </p:cNvPr>
          <p:cNvSpPr txBox="1"/>
          <p:nvPr/>
        </p:nvSpPr>
        <p:spPr>
          <a:xfrm>
            <a:off x="2362716" y="2401001"/>
            <a:ext cx="74665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4 key sections of the project,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42B30DE-B0FD-4B88-B123-F8A3E1D67976}"/>
              </a:ext>
            </a:extLst>
          </p:cNvPr>
          <p:cNvSpPr/>
          <p:nvPr/>
        </p:nvSpPr>
        <p:spPr>
          <a:xfrm>
            <a:off x="1976789" y="5112048"/>
            <a:ext cx="3878580" cy="14919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27000" dist="25400" dir="54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APPROACH &amp;</a:t>
            </a:r>
          </a:p>
          <a:p>
            <a:pPr algn="ctr"/>
            <a:r>
              <a:rPr 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 SELECTION</a:t>
            </a:r>
            <a:endParaRPr lang="en-US" sz="1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8825D7A-0FE7-4D3D-B1CC-394C47C55A66}"/>
              </a:ext>
            </a:extLst>
          </p:cNvPr>
          <p:cNvSpPr/>
          <p:nvPr/>
        </p:nvSpPr>
        <p:spPr>
          <a:xfrm>
            <a:off x="6324201" y="5112048"/>
            <a:ext cx="3878580" cy="14919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27000" dist="25400" dir="54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TRAINING &amp;</a:t>
            </a:r>
            <a:endParaRPr lang="en-US" sz="2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VALIDATION</a:t>
            </a:r>
            <a:endParaRPr 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952B5B2-CE94-4285-9F4B-2093491349E6}"/>
              </a:ext>
            </a:extLst>
          </p:cNvPr>
          <p:cNvSpPr/>
          <p:nvPr/>
        </p:nvSpPr>
        <p:spPr>
          <a:xfrm>
            <a:off x="6322425" y="3447657"/>
            <a:ext cx="3878580" cy="14919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27000" dist="25400" dir="54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1"/>
            <a:ext cx="12192000" cy="1638300"/>
          </a:xfrm>
          <a:prstGeom prst="rect">
            <a:avLst/>
          </a:prstGeom>
          <a:solidFill>
            <a:srgbClr val="1976D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Roboto" pitchFamily="2" charset="0"/>
              <a:ea typeface="Roboto" pitchFamily="2" charset="0"/>
            </a:endParaRPr>
          </a:p>
        </p:txBody>
      </p:sp>
      <p:sp>
        <p:nvSpPr>
          <p:cNvPr id="7" name="Title 3"/>
          <p:cNvSpPr txBox="1">
            <a:spLocks/>
          </p:cNvSpPr>
          <p:nvPr/>
        </p:nvSpPr>
        <p:spPr>
          <a:xfrm>
            <a:off x="699320" y="152402"/>
            <a:ext cx="3235501" cy="12511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Roboto" pitchFamily="2" charset="0"/>
                <a:cs typeface="Times New Roman" panose="02020603050405020304" pitchFamily="18" charset="0"/>
              </a:rPr>
              <a:t>TASKS</a:t>
            </a:r>
            <a:endParaRPr lang="en-US" sz="3600" b="1" dirty="0">
              <a:solidFill>
                <a:schemeClr val="bg1"/>
              </a:solidFill>
              <a:latin typeface="Times New Roman" panose="02020603050405020304" pitchFamily="18" charset="0"/>
              <a:ea typeface="Roboto" pitchFamily="2" charset="0"/>
              <a:cs typeface="Times New Roman" panose="02020603050405020304" pitchFamily="18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A0065C6-DDD3-4897-A4B9-26C4BF53744C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2196F3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Roboto" pitchFamily="2" charset="0"/>
              <a:ea typeface="Roboto" pitchFamily="2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F3E5211-DE81-4698-A4AD-3480025ED463}"/>
              </a:ext>
            </a:extLst>
          </p:cNvPr>
          <p:cNvSpPr txBox="1"/>
          <p:nvPr/>
        </p:nvSpPr>
        <p:spPr>
          <a:xfrm>
            <a:off x="-38555" y="292696"/>
            <a:ext cx="387858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/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PROCESSING</a:t>
            </a:r>
            <a:endParaRPr lang="en-US" sz="1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D1A2BE3C-A85E-44F8-9DBF-9B97A14C13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855212" y="1946351"/>
            <a:ext cx="6244682" cy="29652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4BE224F-4228-4823-AC94-A50A040FEE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942332" y="1617813"/>
            <a:ext cx="6484051" cy="36223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4BE224F-4228-4823-AC94-A50A040FEE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23840" y="-2051238"/>
            <a:ext cx="1962619" cy="38038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A4BE224F-4228-4823-AC94-A50A040FEE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2681" y="1722120"/>
            <a:ext cx="1836420" cy="3672840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6"/>
          <a:srcRect l="2611" t="2449" r="4504" b="4163"/>
          <a:stretch/>
        </p:blipFill>
        <p:spPr>
          <a:xfrm>
            <a:off x="13108562" y="2924221"/>
            <a:ext cx="1493519" cy="150876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55168" y="920331"/>
            <a:ext cx="2064769" cy="213895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8499" y="3993697"/>
            <a:ext cx="2018107" cy="213895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3" name="Rectangle 2"/>
          <p:cNvSpPr/>
          <p:nvPr/>
        </p:nvSpPr>
        <p:spPr>
          <a:xfrm>
            <a:off x="2729346" y="1940423"/>
            <a:ext cx="211818" cy="21600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525440" y="1706880"/>
            <a:ext cx="4815840" cy="3444240"/>
          </a:xfrm>
          <a:prstGeom prst="rect">
            <a:avLst/>
          </a:prstGeom>
          <a:effectLst>
            <a:outerShdw blurRad="317500" sx="105000" sy="105000" algn="ctr" rotWithShape="0">
              <a:prstClr val="black">
                <a:alpha val="20000"/>
              </a:prstClr>
            </a:outerShdw>
          </a:effectLst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525440" y="1709619"/>
            <a:ext cx="4815840" cy="3438761"/>
          </a:xfrm>
          <a:prstGeom prst="rect">
            <a:avLst/>
          </a:prstGeom>
          <a:effectLst>
            <a:outerShdw blurRad="317500" sx="105000" sy="105000" algn="ctr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15077297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0495 0.55093 L 0.50286 0.55093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391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1250" fill="hold"/>
                                        <p:tgtEl>
                                          <p:spTgt spid="2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2" presetClass="path" presetSubtype="0" accel="75000" decel="2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2.59259E-6 L -0.51758 -0.0118 " pathEditMode="relative" rAng="0" ptsTypes="AA">
                                      <p:cBhvr>
                                        <p:cTn id="1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885" y="-602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1250" fill="hold"/>
                                        <p:tgtEl>
                                          <p:spTgt spid="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42" presetClass="path" presetSubtype="0" accel="75000" decel="25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1.25E-6 3.7037E-6 L -0.28438 -0.00649 " pathEditMode="relative" rAng="0" ptsTypes="AA">
                                      <p:cBhvr>
                                        <p:cTn id="2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219" y="-324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accel="75000" decel="25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1.25E-6 -4.44444E-6 L -0.28438 -0.00648 " pathEditMode="relative" rAng="0" ptsTypes="AA">
                                      <p:cBhvr>
                                        <p:cTn id="2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219" y="-3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path" presetSubtype="0" accel="50000" decel="5000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0.51758 -0.0118 L 2.08333E-6 -4.07407E-6 " pathEditMode="relative" rAng="0" ptsTypes="AA">
                                      <p:cBhvr>
                                        <p:cTn id="2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872" y="602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8438 -0.00649 L 1.25E-6 3.7037E-6 " pathEditMode="relative" rAng="0" ptsTypes="AA">
                                      <p:cBhvr>
                                        <p:cTn id="3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219" y="324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8438 -0.00648 L 1.25E-6 -4.44444E-6 " pathEditMode="relative" rAng="0" ptsTypes="AA">
                                      <p:cBhvr>
                                        <p:cTn id="3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219" y="324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250"/>
                            </p:stCondLst>
                            <p:childTnLst>
                              <p:par>
                                <p:cTn id="40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0286 0.55093 L 1.52773 0.55093 " pathEditMode="relative" rAng="0" ptsTypes="AA">
                                      <p:cBhvr>
                                        <p:cTn id="4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1237" y="0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3" dur="1250" fill="hold"/>
                                        <p:tgtEl>
                                          <p:spTgt spid="26"/>
                                        </p:tgtEl>
                                      </p:cBhvr>
                                      <p:by x="90000" y="90000"/>
                                    </p:animScale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0 L 0.76302 -0.00856 " pathEditMode="relative" rAng="0" ptsTypes="AA">
                                      <p:cBhvr>
                                        <p:cTn id="4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203" y="-440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7" dur="1250" fill="hold"/>
                                        <p:tgtEl>
                                          <p:spTgt spid="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76302 -0.00856 L 1.48282 0.00232 " pathEditMode="relative" rAng="0" ptsTypes="AA">
                                      <p:cBhvr>
                                        <p:cTn id="5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990" y="532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3" dur="1250" fill="hold"/>
                                        <p:tgtEl>
                                          <p:spTgt spid="4"/>
                                        </p:tgtEl>
                                      </p:cBhvr>
                                      <p:by x="90000" y="90000"/>
                                    </p:animScale>
                                  </p:childTnLst>
                                </p:cTn>
                              </p:par>
                              <p:par>
                                <p:cTn id="5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0 L 0.76302 -0.00856 " pathEditMode="relative" rAng="0" ptsTypes="AA">
                                      <p:cBhvr>
                                        <p:cTn id="55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151" y="-440"/>
                                    </p:animMotion>
                                  </p:childTnLst>
                                </p:cTn>
                              </p:par>
                              <p:par>
                                <p:cTn id="56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7" dur="1250" fill="hold"/>
                                        <p:tgtEl>
                                          <p:spTgt spid="3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76302 -0.00856 L 1.55469 0.01806 " pathEditMode="relative" rAng="0" ptsTypes="AA">
                                      <p:cBhvr>
                                        <p:cTn id="6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208" y="602"/>
                                    </p:animMotion>
                                  </p:childTnLst>
                                </p:cTn>
                              </p:par>
                              <p:par>
                                <p:cTn id="62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3" dur="1250" fill="hold"/>
                                        <p:tgtEl>
                                          <p:spTgt spid="30"/>
                                        </p:tgtEl>
                                      </p:cBhvr>
                                      <p:by x="90000" y="90000"/>
                                    </p:animScale>
                                  </p:childTnLst>
                                </p:cTn>
                              </p:par>
                              <p:par>
                                <p:cTn id="6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0 L 0.78373 0.00278 " pathEditMode="relative" rAng="0" ptsTypes="AA">
                                      <p:cBhvr>
                                        <p:cTn id="6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180" y="139"/>
                                    </p:animMotion>
                                  </p:childTnLst>
                                </p:cTn>
                              </p:par>
                              <p:par>
                                <p:cTn id="66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7" dur="125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78373 0.00278 L 1.59597 0.00278 " pathEditMode="relative" rAng="0" ptsTypes="AA">
                                      <p:cBhvr>
                                        <p:cTn id="7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612" y="0"/>
                                    </p:animMotion>
                                  </p:childTnLst>
                                </p:cTn>
                              </p:par>
                              <p:par>
                                <p:cTn id="72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3" dur="1250" fill="hold"/>
                                        <p:tgtEl>
                                          <p:spTgt spid="23"/>
                                        </p:tgtEl>
                                      </p:cBhvr>
                                      <p:by x="90000" y="90000"/>
                                    </p:animScale>
                                  </p:childTnLst>
                                </p:cTn>
                              </p:par>
                              <p:par>
                                <p:cTn id="74" presetID="42" presetClass="path" presetSubtype="0" accel="50000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3.95833E-6 -1.85185E-6 L 0.80612 0.00278 " pathEditMode="relative" rAng="0" ptsTypes="AA">
                                      <p:cBhvr>
                                        <p:cTn id="7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242" y="347"/>
                                    </p:animMotion>
                                  </p:childTnLst>
                                </p:cTn>
                              </p:par>
                              <p:par>
                                <p:cTn id="76" presetID="6" presetClass="emph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77" dur="1250" fill="hold"/>
                                        <p:tgtEl>
                                          <p:spTgt spid="2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80612 0.00278 L 1.64557 0 " pathEditMode="relative" rAng="0" ptsTypes="AA">
                                      <p:cBhvr>
                                        <p:cTn id="8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279" y="-370"/>
                                    </p:animMotion>
                                  </p:childTnLst>
                                </p:cTn>
                              </p:par>
                              <p:par>
                                <p:cTn id="82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3" dur="1250" fill="hold"/>
                                        <p:tgtEl>
                                          <p:spTgt spid="22"/>
                                        </p:tgtEl>
                                      </p:cBhvr>
                                      <p:by x="90000" y="9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250"/>
                            </p:stCondLst>
                            <p:childTnLst>
                              <p:par>
                                <p:cTn id="8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2.59259E-6 L 0.27292 0.53495 " pathEditMode="relative" rAng="0" ptsTypes="AA">
                                      <p:cBhvr>
                                        <p:cTn id="8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646" y="267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2250"/>
                            </p:stCondLst>
                            <p:childTnLst>
                              <p:par>
                                <p:cTn id="88" presetID="37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7292 0.53495 L 0.33997 0.575 C 0.35391 0.58403 0.37487 0.58889 0.39687 0.58889 C 0.42187 0.58889 0.44193 0.58403 0.45586 0.575 L 0.52292 0.53495 " pathEditMode="relative" rAng="0" ptsTypes="AAAAA">
                                      <p:cBhvr>
                                        <p:cTn id="8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2685"/>
                                    </p:animMotion>
                                  </p:childTnLst>
                                </p:cTn>
                              </p:par>
                              <p:par>
                                <p:cTn id="90" presetID="3" presetClass="emph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3500"/>
                            </p:stCondLst>
                            <p:childTnLst>
                              <p:par>
                                <p:cTn id="93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0" grpId="0"/>
      <p:bldP spid="20" grpId="1"/>
      <p:bldP spid="3" grpId="0" animBg="1"/>
      <p:bldP spid="3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0043321-D6EF-451D-A8FD-D855F4E0061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2864B55-26CC-4424-8F0B-8F945AF6A9C8}"/>
              </a:ext>
            </a:extLst>
          </p:cNvPr>
          <p:cNvSpPr/>
          <p:nvPr/>
        </p:nvSpPr>
        <p:spPr>
          <a:xfrm rot="20784682">
            <a:off x="-1706912" y="-1837725"/>
            <a:ext cx="14787625" cy="6858000"/>
          </a:xfrm>
          <a:prstGeom prst="rect">
            <a:avLst/>
          </a:prstGeom>
          <a:solidFill>
            <a:srgbClr val="1C1C1C"/>
          </a:solidFill>
          <a:ln>
            <a:noFill/>
          </a:ln>
          <a:effectLst>
            <a:outerShdw blurRad="254000" dist="1270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FD7ED32-85B1-4227-8F7D-2B7B1130B7B4}"/>
              </a:ext>
            </a:extLst>
          </p:cNvPr>
          <p:cNvSpPr/>
          <p:nvPr/>
        </p:nvSpPr>
        <p:spPr>
          <a:xfrm rot="699027">
            <a:off x="-752799" y="1911896"/>
            <a:ext cx="14787625" cy="2313443"/>
          </a:xfrm>
          <a:prstGeom prst="rect">
            <a:avLst/>
          </a:prstGeom>
          <a:solidFill>
            <a:srgbClr val="E21B24"/>
          </a:solidFill>
          <a:ln>
            <a:noFill/>
          </a:ln>
          <a:effectLst>
            <a:outerShdw blurRad="254000" dist="1270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321651A-A331-49FA-9AE6-A289AF538691}"/>
              </a:ext>
            </a:extLst>
          </p:cNvPr>
          <p:cNvSpPr/>
          <p:nvPr/>
        </p:nvSpPr>
        <p:spPr>
          <a:xfrm rot="18807951">
            <a:off x="-5462770" y="-4296199"/>
            <a:ext cx="14787625" cy="6858000"/>
          </a:xfrm>
          <a:prstGeom prst="rect">
            <a:avLst/>
          </a:prstGeom>
          <a:solidFill>
            <a:srgbClr val="161616"/>
          </a:solidFill>
          <a:ln>
            <a:noFill/>
          </a:ln>
          <a:effectLst>
            <a:outerShdw blurRad="254000" dist="1270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EA9AC07-CAE4-4D2D-8DAF-FD787ACB1C18}"/>
              </a:ext>
            </a:extLst>
          </p:cNvPr>
          <p:cNvSpPr/>
          <p:nvPr/>
        </p:nvSpPr>
        <p:spPr>
          <a:xfrm rot="991152">
            <a:off x="-658051" y="-941983"/>
            <a:ext cx="14787625" cy="4930468"/>
          </a:xfrm>
          <a:prstGeom prst="rect">
            <a:avLst/>
          </a:prstGeom>
          <a:solidFill>
            <a:srgbClr val="1C1C1C"/>
          </a:solidFill>
          <a:ln>
            <a:noFill/>
          </a:ln>
          <a:effectLst>
            <a:outerShdw blurRad="254000" dist="1270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ABD6E42-1DB0-4C1C-AC32-B8FA2EC09DBD}"/>
              </a:ext>
            </a:extLst>
          </p:cNvPr>
          <p:cNvSpPr/>
          <p:nvPr/>
        </p:nvSpPr>
        <p:spPr>
          <a:xfrm rot="1252807">
            <a:off x="-960930" y="989765"/>
            <a:ext cx="14787625" cy="2313443"/>
          </a:xfrm>
          <a:prstGeom prst="rect">
            <a:avLst/>
          </a:prstGeom>
          <a:solidFill>
            <a:srgbClr val="E21B24"/>
          </a:solidFill>
          <a:ln>
            <a:noFill/>
          </a:ln>
          <a:effectLst>
            <a:outerShdw blurRad="254000" dist="1270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600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5391 -0.98588 L 3.75E-6 -4.44444E-6 " pathEditMode="relative" rAng="0" ptsTypes="AA">
                                      <p:cBhvr>
                                        <p:cTn id="6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695" y="4930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9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62122 -1.12662 L -3.33333E-6 -1.11111E-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068" y="5634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9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71276 -1.47917 L -1.45833E-6 -3.7037E-6 " pathEditMode="relative" rAng="0" ptsTypes="AA">
                                      <p:cBhvr>
                                        <p:cTn id="10" dur="2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4987" y="65116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9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88008 -1.58703 L -4.16667E-6 -2.96296E-6 " pathEditMode="relative" rAng="0" ptsTypes="AA">
                                      <p:cBhvr>
                                        <p:cTn id="12" dur="2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010" y="79352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56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7.40741E-7 L 0.70495 -1.2537 " pathEditMode="relative" rAng="0" ptsTypes="AA">
                                      <p:cBhvr>
                                        <p:cTn id="14" dur="2000" spd="-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247" y="-626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7" grpId="0" animBg="1"/>
      <p:bldP spid="13" grpId="0" animBg="1"/>
      <p:bldP spid="16" grpId="0" animBg="1"/>
      <p:bldP spid="14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1"/>
            <a:ext cx="12192000" cy="1638300"/>
          </a:xfrm>
          <a:prstGeom prst="rect">
            <a:avLst/>
          </a:prstGeom>
          <a:solidFill>
            <a:srgbClr val="1976D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Roboto" pitchFamily="2" charset="0"/>
              <a:ea typeface="Roboto" pitchFamily="2" charset="0"/>
            </a:endParaRPr>
          </a:p>
        </p:txBody>
      </p:sp>
      <p:sp>
        <p:nvSpPr>
          <p:cNvPr id="7" name="Title 3"/>
          <p:cNvSpPr txBox="1">
            <a:spLocks/>
          </p:cNvSpPr>
          <p:nvPr/>
        </p:nvSpPr>
        <p:spPr>
          <a:xfrm>
            <a:off x="699320" y="152402"/>
            <a:ext cx="3235501" cy="12511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Roboto" pitchFamily="2" charset="0"/>
                <a:cs typeface="Times New Roman" panose="02020603050405020304" pitchFamily="18" charset="0"/>
              </a:rPr>
              <a:t>TASKS</a:t>
            </a:r>
            <a:endParaRPr lang="en-US" sz="3600" b="1" dirty="0">
              <a:solidFill>
                <a:schemeClr val="bg1"/>
              </a:solidFill>
              <a:latin typeface="Times New Roman" panose="02020603050405020304" pitchFamily="18" charset="0"/>
              <a:ea typeface="Roboto" pitchFamily="2" charset="0"/>
              <a:cs typeface="Times New Roman" panose="02020603050405020304" pitchFamily="18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1C398CC-AD4D-4C21-958B-3DDB61FC47A9}"/>
              </a:ext>
            </a:extLst>
          </p:cNvPr>
          <p:cNvSpPr/>
          <p:nvPr/>
        </p:nvSpPr>
        <p:spPr>
          <a:xfrm>
            <a:off x="1919785" y="2120777"/>
            <a:ext cx="8282997" cy="107721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27000" dist="25400" dir="54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7807358-FCCC-4C3E-9C0A-6FF615CB0DC4}"/>
              </a:ext>
            </a:extLst>
          </p:cNvPr>
          <p:cNvSpPr txBox="1"/>
          <p:nvPr/>
        </p:nvSpPr>
        <p:spPr>
          <a:xfrm>
            <a:off x="2362716" y="2401001"/>
            <a:ext cx="74665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4 key sections of the project,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42B30DE-B0FD-4B88-B123-F8A3E1D67976}"/>
              </a:ext>
            </a:extLst>
          </p:cNvPr>
          <p:cNvSpPr/>
          <p:nvPr/>
        </p:nvSpPr>
        <p:spPr>
          <a:xfrm>
            <a:off x="1976789" y="5112048"/>
            <a:ext cx="3878580" cy="14919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27000" dist="25400" dir="54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8825D7A-0FE7-4D3D-B1CC-394C47C55A66}"/>
              </a:ext>
            </a:extLst>
          </p:cNvPr>
          <p:cNvSpPr/>
          <p:nvPr/>
        </p:nvSpPr>
        <p:spPr>
          <a:xfrm>
            <a:off x="6324201" y="5112048"/>
            <a:ext cx="3878580" cy="14919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27000" dist="25400" dir="54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4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TRAINING &amp;</a:t>
            </a:r>
            <a:endParaRPr lang="en-US" sz="2400" b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algn="ctr"/>
            <a:r>
              <a:rPr lang="en-US" sz="24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VALIDATION</a:t>
            </a:r>
            <a:endParaRPr lang="en-US" sz="1600" b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952B5B2-CE94-4285-9F4B-2093491349E6}"/>
              </a:ext>
            </a:extLst>
          </p:cNvPr>
          <p:cNvSpPr/>
          <p:nvPr/>
        </p:nvSpPr>
        <p:spPr>
          <a:xfrm>
            <a:off x="6323313" y="3415396"/>
            <a:ext cx="3878580" cy="14919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27000" dist="25400" dir="54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4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PROCESSING</a:t>
            </a:r>
            <a:endParaRPr lang="en-US" sz="1600" b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464BDA0-BFD9-4FFB-9ED6-62172A33F00A}"/>
              </a:ext>
            </a:extLst>
          </p:cNvPr>
          <p:cNvSpPr/>
          <p:nvPr/>
        </p:nvSpPr>
        <p:spPr>
          <a:xfrm>
            <a:off x="1976789" y="3415396"/>
            <a:ext cx="3878580" cy="14919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27000" dist="25400" dir="54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4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DATASET</a:t>
            </a:r>
            <a:endParaRPr lang="en-US" sz="3200" dirty="0">
              <a:solidFill>
                <a:prstClr val="black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5A935FF-8C01-4B3E-8A98-49A85EA1F34F}"/>
              </a:ext>
            </a:extLst>
          </p:cNvPr>
          <p:cNvSpPr/>
          <p:nvPr/>
        </p:nvSpPr>
        <p:spPr>
          <a:xfrm>
            <a:off x="3300829" y="5361425"/>
            <a:ext cx="1228725" cy="1228725"/>
          </a:xfrm>
          <a:prstGeom prst="ellipse">
            <a:avLst/>
          </a:prstGeom>
          <a:solidFill>
            <a:srgbClr val="F443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8047D4B-98B8-40E2-BE37-300CE1D97390}"/>
              </a:ext>
            </a:extLst>
          </p:cNvPr>
          <p:cNvSpPr txBox="1"/>
          <p:nvPr/>
        </p:nvSpPr>
        <p:spPr>
          <a:xfrm>
            <a:off x="1975901" y="5458688"/>
            <a:ext cx="3878580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/>
            <a:r>
              <a:rPr lang="en-US" sz="24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APPROACH &amp;</a:t>
            </a:r>
          </a:p>
          <a:p>
            <a:pPr lvl="0" algn="ctr"/>
            <a:r>
              <a:rPr lang="en-US" sz="24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 SELECTION</a:t>
            </a:r>
            <a:endParaRPr lang="en-US" sz="1400" b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3431359"/>
      </p:ext>
    </p:extLst>
  </p:cSld>
  <p:clrMapOvr>
    <a:masterClrMapping/>
  </p:clrMapOvr>
  <p:transition spd="slow"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50"/>
                            </p:stCondLst>
                            <p:childTnLst>
                              <p:par>
                                <p:cTn id="8" presetID="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11"/>
                                        </p:tgtEl>
                                      </p:cBhvr>
                                      <p:by x="3000000" y="300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1.48148E-6 L -0.16367 -0.73796 " pathEditMode="relative" rAng="0" ptsTypes="AA">
                                      <p:cBhvr>
                                        <p:cTn id="1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190" y="-36898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2" grpId="0"/>
      <p:bldP spid="12" grpId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61C398CC-AD4D-4C21-958B-3DDB61FC47A9}"/>
              </a:ext>
            </a:extLst>
          </p:cNvPr>
          <p:cNvSpPr/>
          <p:nvPr/>
        </p:nvSpPr>
        <p:spPr>
          <a:xfrm>
            <a:off x="1919785" y="2120777"/>
            <a:ext cx="8282997" cy="107721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27000" dist="25400" dir="54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7807358-FCCC-4C3E-9C0A-6FF615CB0DC4}"/>
              </a:ext>
            </a:extLst>
          </p:cNvPr>
          <p:cNvSpPr txBox="1"/>
          <p:nvPr/>
        </p:nvSpPr>
        <p:spPr>
          <a:xfrm>
            <a:off x="2385003" y="2401001"/>
            <a:ext cx="74665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4 key activities of the app are,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42B30DE-B0FD-4B88-B123-F8A3E1D67976}"/>
              </a:ext>
            </a:extLst>
          </p:cNvPr>
          <p:cNvSpPr/>
          <p:nvPr/>
        </p:nvSpPr>
        <p:spPr>
          <a:xfrm>
            <a:off x="1976789" y="5112048"/>
            <a:ext cx="3878580" cy="14919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27000" dist="25400" dir="54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TUTORIAL ACTIVITY</a:t>
            </a:r>
            <a:endParaRPr 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8825D7A-0FE7-4D3D-B1CC-394C47C55A66}"/>
              </a:ext>
            </a:extLst>
          </p:cNvPr>
          <p:cNvSpPr/>
          <p:nvPr/>
        </p:nvSpPr>
        <p:spPr>
          <a:xfrm>
            <a:off x="6324201" y="5112048"/>
            <a:ext cx="3878580" cy="14919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27000" dist="25400" dir="54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SERVICE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51ACE71-BAFA-4398-955F-35B99C58072F}"/>
              </a:ext>
            </a:extLst>
          </p:cNvPr>
          <p:cNvSpPr/>
          <p:nvPr/>
        </p:nvSpPr>
        <p:spPr>
          <a:xfrm>
            <a:off x="1976789" y="3447657"/>
            <a:ext cx="3878580" cy="14919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27000" dist="25400" dir="54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MAIN ACTIVITY</a:t>
            </a:r>
            <a:endParaRPr 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8A0956A-587D-44AC-8FCD-BE6B09946642}"/>
              </a:ext>
            </a:extLst>
          </p:cNvPr>
          <p:cNvSpPr/>
          <p:nvPr/>
        </p:nvSpPr>
        <p:spPr>
          <a:xfrm>
            <a:off x="1975901" y="3447657"/>
            <a:ext cx="3878580" cy="14919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27000" dist="25400" dir="54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400" b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DATASET</a:t>
            </a:r>
            <a:endParaRPr lang="en-US" sz="1600" b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1C398CC-AD4D-4C21-958B-3DDB61FC47A9}"/>
              </a:ext>
            </a:extLst>
          </p:cNvPr>
          <p:cNvSpPr/>
          <p:nvPr/>
        </p:nvSpPr>
        <p:spPr>
          <a:xfrm>
            <a:off x="1919785" y="2120777"/>
            <a:ext cx="8282997" cy="107721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27000" dist="25400" dir="54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7807358-FCCC-4C3E-9C0A-6FF615CB0DC4}"/>
              </a:ext>
            </a:extLst>
          </p:cNvPr>
          <p:cNvSpPr txBox="1"/>
          <p:nvPr/>
        </p:nvSpPr>
        <p:spPr>
          <a:xfrm>
            <a:off x="2362716" y="2401001"/>
            <a:ext cx="74665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4 key sections of the project,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42B30DE-B0FD-4B88-B123-F8A3E1D67976}"/>
              </a:ext>
            </a:extLst>
          </p:cNvPr>
          <p:cNvSpPr/>
          <p:nvPr/>
        </p:nvSpPr>
        <p:spPr>
          <a:xfrm>
            <a:off x="1976789" y="5112048"/>
            <a:ext cx="3878580" cy="14919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27000" dist="25400" dir="54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8825D7A-0FE7-4D3D-B1CC-394C47C55A66}"/>
              </a:ext>
            </a:extLst>
          </p:cNvPr>
          <p:cNvSpPr/>
          <p:nvPr/>
        </p:nvSpPr>
        <p:spPr>
          <a:xfrm>
            <a:off x="6324201" y="5112048"/>
            <a:ext cx="3878580" cy="14919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27000" dist="25400" dir="54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TRAINING &amp;</a:t>
            </a:r>
            <a:endParaRPr lang="en-US" sz="2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VALIDATION</a:t>
            </a:r>
            <a:endParaRPr 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952B5B2-CE94-4285-9F4B-2093491349E6}"/>
              </a:ext>
            </a:extLst>
          </p:cNvPr>
          <p:cNvSpPr/>
          <p:nvPr/>
        </p:nvSpPr>
        <p:spPr>
          <a:xfrm>
            <a:off x="6322425" y="3447657"/>
            <a:ext cx="3878580" cy="14919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27000" dist="25400" dir="54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</a:t>
            </a:r>
            <a:r>
              <a:rPr lang="en-US" sz="2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PROCESSING</a:t>
            </a:r>
            <a:endParaRPr 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1"/>
            <a:ext cx="12192000" cy="1638300"/>
          </a:xfrm>
          <a:prstGeom prst="rect">
            <a:avLst/>
          </a:prstGeom>
          <a:solidFill>
            <a:srgbClr val="1976D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Roboto" pitchFamily="2" charset="0"/>
              <a:ea typeface="Roboto" pitchFamily="2" charset="0"/>
            </a:endParaRPr>
          </a:p>
        </p:txBody>
      </p:sp>
      <p:sp>
        <p:nvSpPr>
          <p:cNvPr id="7" name="Title 3"/>
          <p:cNvSpPr txBox="1">
            <a:spLocks/>
          </p:cNvSpPr>
          <p:nvPr/>
        </p:nvSpPr>
        <p:spPr>
          <a:xfrm>
            <a:off x="699320" y="152402"/>
            <a:ext cx="3235501" cy="12511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Roboto" pitchFamily="2" charset="0"/>
                <a:cs typeface="Times New Roman" panose="02020603050405020304" pitchFamily="18" charset="0"/>
              </a:rPr>
              <a:t>TASKS</a:t>
            </a:r>
            <a:endParaRPr lang="en-US" sz="3600" b="1" dirty="0">
              <a:solidFill>
                <a:schemeClr val="bg1"/>
              </a:solidFill>
              <a:latin typeface="Times New Roman" panose="02020603050405020304" pitchFamily="18" charset="0"/>
              <a:ea typeface="Roboto" pitchFamily="2" charset="0"/>
              <a:cs typeface="Times New Roman" panose="02020603050405020304" pitchFamily="18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DFE1D11-AF8C-4A2F-9479-A9614F23AB7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44336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C6F5BF8-126B-4027-AB74-951F358175D3}"/>
              </a:ext>
            </a:extLst>
          </p:cNvPr>
          <p:cNvSpPr txBox="1"/>
          <p:nvPr/>
        </p:nvSpPr>
        <p:spPr>
          <a:xfrm>
            <a:off x="-22860" y="402933"/>
            <a:ext cx="387858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/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APPROACH &amp;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2D84626-23C2-478E-BE5E-7839B627ABA7}"/>
              </a:ext>
            </a:extLst>
          </p:cNvPr>
          <p:cNvSpPr txBox="1"/>
          <p:nvPr/>
        </p:nvSpPr>
        <p:spPr>
          <a:xfrm>
            <a:off x="-28301" y="776933"/>
            <a:ext cx="387858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/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 SELECTION</a:t>
            </a:r>
            <a:endParaRPr lang="en-US" sz="1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BEC3609C-FC0B-421E-9714-C152431B75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48764" y="1622567"/>
            <a:ext cx="4797553" cy="36128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EC6F5BF8-126B-4027-AB74-951F358175D3}"/>
              </a:ext>
            </a:extLst>
          </p:cNvPr>
          <p:cNvSpPr txBox="1"/>
          <p:nvPr/>
        </p:nvSpPr>
        <p:spPr>
          <a:xfrm>
            <a:off x="259478" y="7301012"/>
            <a:ext cx="212552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/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APPROACH 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C6F5BF8-126B-4027-AB74-951F358175D3}"/>
              </a:ext>
            </a:extLst>
          </p:cNvPr>
          <p:cNvSpPr txBox="1"/>
          <p:nvPr/>
        </p:nvSpPr>
        <p:spPr>
          <a:xfrm>
            <a:off x="2256036" y="7301012"/>
            <a:ext cx="3959709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/>
            <a:r>
              <a:rPr lang="en-US" sz="24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1 - CNN </a:t>
            </a:r>
            <a:endParaRPr lang="en-US" sz="2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64" name="Group 63"/>
          <p:cNvGrpSpPr/>
          <p:nvPr/>
        </p:nvGrpSpPr>
        <p:grpSpPr>
          <a:xfrm>
            <a:off x="7887133" y="2514600"/>
            <a:ext cx="1964438" cy="2167652"/>
            <a:chOff x="7887133" y="2514600"/>
            <a:chExt cx="1964438" cy="2167652"/>
          </a:xfrm>
        </p:grpSpPr>
        <p:sp>
          <p:nvSpPr>
            <p:cNvPr id="42" name="Rectangle 41"/>
            <p:cNvSpPr/>
            <p:nvPr/>
          </p:nvSpPr>
          <p:spPr>
            <a:xfrm>
              <a:off x="8826040" y="2514600"/>
              <a:ext cx="232586" cy="1554480"/>
            </a:xfrm>
            <a:prstGeom prst="rect">
              <a:avLst/>
            </a:prstGeom>
            <a:solidFill>
              <a:schemeClr val="bg1"/>
            </a:solidFill>
            <a:ln w="635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5" name="Straight Arrow Connector 44"/>
            <p:cNvCxnSpPr/>
            <p:nvPr/>
          </p:nvCxnSpPr>
          <p:spPr>
            <a:xfrm>
              <a:off x="7887133" y="3291840"/>
              <a:ext cx="938907" cy="0"/>
            </a:xfrm>
            <a:prstGeom prst="straightConnector1">
              <a:avLst/>
            </a:prstGeom>
            <a:ln w="762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/>
            <p:cNvSpPr txBox="1"/>
            <p:nvPr/>
          </p:nvSpPr>
          <p:spPr>
            <a:xfrm>
              <a:off x="8284137" y="4312920"/>
              <a:ext cx="15674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</a:rPr>
                <a:t>Flattened</a:t>
              </a:r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9058626" y="2514600"/>
            <a:ext cx="2201266" cy="2721650"/>
            <a:chOff x="9058626" y="2514600"/>
            <a:chExt cx="2201266" cy="2721650"/>
          </a:xfrm>
        </p:grpSpPr>
        <p:sp>
          <p:nvSpPr>
            <p:cNvPr id="41" name="Rectangle 40"/>
            <p:cNvSpPr/>
            <p:nvPr/>
          </p:nvSpPr>
          <p:spPr>
            <a:xfrm>
              <a:off x="9997533" y="2514600"/>
              <a:ext cx="874828" cy="1554480"/>
            </a:xfrm>
            <a:prstGeom prst="rect">
              <a:avLst/>
            </a:prstGeom>
            <a:solidFill>
              <a:schemeClr val="bg1"/>
            </a:solidFill>
            <a:ln w="635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9" name="Straight Arrow Connector 48"/>
            <p:cNvCxnSpPr>
              <a:stCxn id="42" idx="3"/>
            </p:cNvCxnSpPr>
            <p:nvPr/>
          </p:nvCxnSpPr>
          <p:spPr>
            <a:xfrm>
              <a:off x="9058626" y="3291840"/>
              <a:ext cx="938907" cy="0"/>
            </a:xfrm>
            <a:prstGeom prst="straightConnector1">
              <a:avLst/>
            </a:prstGeom>
            <a:ln w="762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/>
            <p:cNvSpPr txBox="1"/>
            <p:nvPr/>
          </p:nvSpPr>
          <p:spPr>
            <a:xfrm>
              <a:off x="9829284" y="4312920"/>
              <a:ext cx="143060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</a:rPr>
                <a:t>Fully Connected Layer</a:t>
              </a:r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10872361" y="2817167"/>
            <a:ext cx="1730664" cy="474673"/>
            <a:chOff x="10872361" y="2817167"/>
            <a:chExt cx="1730664" cy="474673"/>
          </a:xfrm>
        </p:grpSpPr>
        <p:cxnSp>
          <p:nvCxnSpPr>
            <p:cNvPr id="51" name="Straight Arrow Connector 50"/>
            <p:cNvCxnSpPr>
              <a:stCxn id="41" idx="3"/>
            </p:cNvCxnSpPr>
            <p:nvPr/>
          </p:nvCxnSpPr>
          <p:spPr>
            <a:xfrm>
              <a:off x="10872361" y="3291840"/>
              <a:ext cx="572879" cy="0"/>
            </a:xfrm>
            <a:prstGeom prst="straightConnector1">
              <a:avLst/>
            </a:prstGeom>
            <a:ln w="762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/>
            <p:cNvSpPr txBox="1"/>
            <p:nvPr/>
          </p:nvSpPr>
          <p:spPr>
            <a:xfrm>
              <a:off x="11035591" y="2817167"/>
              <a:ext cx="156743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smtClean="0">
                  <a:solidFill>
                    <a:schemeClr val="bg1"/>
                  </a:solidFill>
                </a:rPr>
                <a:t>Classes</a:t>
              </a:r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3118303" y="2514600"/>
            <a:ext cx="2439372" cy="2721650"/>
            <a:chOff x="3103949" y="2514600"/>
            <a:chExt cx="2439372" cy="2721650"/>
          </a:xfrm>
        </p:grpSpPr>
        <p:sp>
          <p:nvSpPr>
            <p:cNvPr id="69" name="Rectangle 68"/>
            <p:cNvSpPr/>
            <p:nvPr/>
          </p:nvSpPr>
          <p:spPr>
            <a:xfrm>
              <a:off x="3975887" y="2514600"/>
              <a:ext cx="1567434" cy="1554480"/>
            </a:xfrm>
            <a:prstGeom prst="rect">
              <a:avLst/>
            </a:prstGeom>
            <a:solidFill>
              <a:schemeClr val="bg1"/>
            </a:solidFill>
            <a:ln w="635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0" name="Straight Arrow Connector 69"/>
            <p:cNvCxnSpPr/>
            <p:nvPr/>
          </p:nvCxnSpPr>
          <p:spPr>
            <a:xfrm>
              <a:off x="3103949" y="3291840"/>
              <a:ext cx="856698" cy="0"/>
            </a:xfrm>
            <a:prstGeom prst="straightConnector1">
              <a:avLst/>
            </a:prstGeom>
            <a:ln w="762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TextBox 70"/>
            <p:cNvSpPr txBox="1"/>
            <p:nvPr/>
          </p:nvSpPr>
          <p:spPr>
            <a:xfrm>
              <a:off x="3975887" y="4312920"/>
              <a:ext cx="156743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chemeClr val="bg1"/>
                  </a:solidFill>
                </a:rPr>
                <a:t>Conv</a:t>
              </a:r>
              <a:r>
                <a:rPr lang="en-US" dirty="0">
                  <a:solidFill>
                    <a:schemeClr val="bg1"/>
                  </a:solidFill>
                </a:rPr>
                <a:t> Layer</a:t>
              </a:r>
            </a:p>
            <a:p>
              <a:r>
                <a:rPr lang="en-US" dirty="0">
                  <a:solidFill>
                    <a:schemeClr val="bg1"/>
                  </a:solidFill>
                </a:rPr>
                <a:t>Filter = 3x3</a:t>
              </a:r>
            </a:p>
            <a:p>
              <a:r>
                <a:rPr lang="en-US" dirty="0">
                  <a:solidFill>
                    <a:schemeClr val="bg1"/>
                  </a:solidFill>
                </a:rPr>
                <a:t>#Filters = 32</a:t>
              </a:r>
            </a:p>
          </p:txBody>
        </p:sp>
      </p:grpSp>
      <p:grpSp>
        <p:nvGrpSpPr>
          <p:cNvPr id="72" name="Group 71"/>
          <p:cNvGrpSpPr/>
          <p:nvPr/>
        </p:nvGrpSpPr>
        <p:grpSpPr>
          <a:xfrm>
            <a:off x="5557675" y="2514600"/>
            <a:ext cx="2343812" cy="2721650"/>
            <a:chOff x="5543321" y="2514600"/>
            <a:chExt cx="2343812" cy="2721650"/>
          </a:xfrm>
        </p:grpSpPr>
        <p:sp>
          <p:nvSpPr>
            <p:cNvPr id="73" name="Rectangle 72"/>
            <p:cNvSpPr/>
            <p:nvPr/>
          </p:nvSpPr>
          <p:spPr>
            <a:xfrm>
              <a:off x="6319699" y="2514600"/>
              <a:ext cx="1567434" cy="1554480"/>
            </a:xfrm>
            <a:prstGeom prst="rect">
              <a:avLst/>
            </a:prstGeom>
            <a:solidFill>
              <a:schemeClr val="bg1"/>
            </a:solidFill>
            <a:ln w="635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4" name="Straight Arrow Connector 73"/>
            <p:cNvCxnSpPr>
              <a:stCxn id="69" idx="3"/>
              <a:endCxn id="73" idx="1"/>
            </p:cNvCxnSpPr>
            <p:nvPr/>
          </p:nvCxnSpPr>
          <p:spPr>
            <a:xfrm>
              <a:off x="5543321" y="3291840"/>
              <a:ext cx="776378" cy="0"/>
            </a:xfrm>
            <a:prstGeom prst="straightConnector1">
              <a:avLst/>
            </a:prstGeom>
            <a:ln w="762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TextBox 74"/>
            <p:cNvSpPr txBox="1"/>
            <p:nvPr/>
          </p:nvSpPr>
          <p:spPr>
            <a:xfrm>
              <a:off x="6319699" y="4312920"/>
              <a:ext cx="156743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chemeClr val="bg1"/>
                  </a:solidFill>
                </a:rPr>
                <a:t>Conv</a:t>
              </a:r>
              <a:r>
                <a:rPr lang="en-US" dirty="0">
                  <a:solidFill>
                    <a:schemeClr val="bg1"/>
                  </a:solidFill>
                </a:rPr>
                <a:t> Layer</a:t>
              </a:r>
            </a:p>
            <a:p>
              <a:r>
                <a:rPr lang="en-US" dirty="0">
                  <a:solidFill>
                    <a:schemeClr val="bg1"/>
                  </a:solidFill>
                </a:rPr>
                <a:t>Filter = 3x3</a:t>
              </a:r>
            </a:p>
            <a:p>
              <a:r>
                <a:rPr lang="en-US" dirty="0">
                  <a:solidFill>
                    <a:schemeClr val="bg1"/>
                  </a:solidFill>
                </a:rPr>
                <a:t>#Filters = </a:t>
              </a:r>
              <a:r>
                <a:rPr lang="en-US" dirty="0" smtClean="0">
                  <a:solidFill>
                    <a:schemeClr val="bg1"/>
                  </a:solidFill>
                </a:rPr>
                <a:t>64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6" name="Group 75"/>
          <p:cNvGrpSpPr/>
          <p:nvPr/>
        </p:nvGrpSpPr>
        <p:grpSpPr>
          <a:xfrm>
            <a:off x="259478" y="2514600"/>
            <a:ext cx="2831070" cy="2721650"/>
            <a:chOff x="245124" y="2514600"/>
            <a:chExt cx="2831070" cy="2721650"/>
          </a:xfrm>
        </p:grpSpPr>
        <p:sp>
          <p:nvSpPr>
            <p:cNvPr id="77" name="Rectangle 76"/>
            <p:cNvSpPr/>
            <p:nvPr/>
          </p:nvSpPr>
          <p:spPr>
            <a:xfrm>
              <a:off x="1508760" y="2514600"/>
              <a:ext cx="1567434" cy="1554480"/>
            </a:xfrm>
            <a:prstGeom prst="rect">
              <a:avLst/>
            </a:prstGeom>
            <a:solidFill>
              <a:schemeClr val="bg1"/>
            </a:solidFill>
            <a:ln w="635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8" name="Straight Arrow Connector 77"/>
            <p:cNvCxnSpPr>
              <a:stCxn id="77" idx="1"/>
            </p:cNvCxnSpPr>
            <p:nvPr/>
          </p:nvCxnSpPr>
          <p:spPr>
            <a:xfrm flipH="1">
              <a:off x="699320" y="3291840"/>
              <a:ext cx="809440" cy="0"/>
            </a:xfrm>
            <a:prstGeom prst="straightConnector1">
              <a:avLst/>
            </a:prstGeom>
            <a:ln w="76200">
              <a:solidFill>
                <a:srgbClr val="FFFF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TextBox 78"/>
            <p:cNvSpPr txBox="1"/>
            <p:nvPr/>
          </p:nvSpPr>
          <p:spPr>
            <a:xfrm>
              <a:off x="1508760" y="4312920"/>
              <a:ext cx="156743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chemeClr val="bg1"/>
                  </a:solidFill>
                </a:rPr>
                <a:t>Conv</a:t>
              </a:r>
              <a:r>
                <a:rPr lang="en-US" dirty="0" smtClean="0">
                  <a:solidFill>
                    <a:schemeClr val="bg1"/>
                  </a:solidFill>
                </a:rPr>
                <a:t> Layer</a:t>
              </a:r>
            </a:p>
            <a:p>
              <a:r>
                <a:rPr lang="en-US" dirty="0" smtClean="0">
                  <a:solidFill>
                    <a:schemeClr val="bg1"/>
                  </a:solidFill>
                </a:rPr>
                <a:t>Filter = 3x3</a:t>
              </a:r>
            </a:p>
            <a:p>
              <a:r>
                <a:rPr lang="en-US" dirty="0" smtClean="0">
                  <a:solidFill>
                    <a:schemeClr val="bg1"/>
                  </a:solidFill>
                </a:rPr>
                <a:t>#Filters = 32</a:t>
              </a: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245124" y="2817167"/>
              <a:ext cx="156743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smtClean="0">
                  <a:solidFill>
                    <a:schemeClr val="bg1"/>
                  </a:solidFill>
                </a:rPr>
                <a:t>Input</a:t>
              </a:r>
            </a:p>
          </p:txBody>
        </p: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EC6F5BF8-126B-4027-AB74-951F358175D3}"/>
              </a:ext>
            </a:extLst>
          </p:cNvPr>
          <p:cNvSpPr txBox="1"/>
          <p:nvPr/>
        </p:nvSpPr>
        <p:spPr>
          <a:xfrm>
            <a:off x="2256036" y="7301012"/>
            <a:ext cx="3959709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/>
            <a:r>
              <a:rPr lang="en-US" sz="24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2 - SVM </a:t>
            </a:r>
            <a:endParaRPr lang="en-US" sz="2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8EE76E2D-FFDF-4DE7-8452-9A98ECFF6472}"/>
              </a:ext>
            </a:extLst>
          </p:cNvPr>
          <p:cNvSpPr txBox="1"/>
          <p:nvPr/>
        </p:nvSpPr>
        <p:spPr>
          <a:xfrm>
            <a:off x="-7076561" y="1501226"/>
            <a:ext cx="631194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 tried both PCA and SVD for dimensionality reduction on the HOG matrix. 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finally SVM model was chosen with linear kernel, penalty of 10, and maximum iterations of 100000</a:t>
            </a:r>
            <a:endParaRPr lang="en-US"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938862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7.40741E-7 L 0.10833 7.40741E-7 C 0.15677 7.40741E-7 0.21693 -0.01574 0.21693 -0.02778 L 0.21693 -0.05463 " pathEditMode="relative" rAng="0" ptsTypes="AAAA">
                                      <p:cBhvr>
                                        <p:cTn id="6" dur="1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846" y="-273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1.85185E-6 L 4.16667E-6 -0.17361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681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1.85185E-6 L -3.33333E-6 -0.17361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6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42" presetClass="path" presetSubtype="0" accel="50000" decel="5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4.16667E-6 1.85185E-6 L 4.16667E-6 -0.17361 " pathEditMode="relative" rAng="0" ptsTypes="AA">
                                      <p:cBhvr>
                                        <p:cTn id="63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681"/>
                                    </p:animMotion>
                                  </p:childTnLst>
                                </p:cTn>
                              </p:par>
                              <p:par>
                                <p:cTn id="64" presetID="42" presetClass="path" presetSubtype="0" accel="50000" decel="5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4.16667E-6 -0.17361 L 0.88007 -0.16713 " pathEditMode="relative" rAng="0" ptsTypes="AA">
                                      <p:cBhvr>
                                        <p:cTn id="65" dur="1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997" y="3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2250"/>
                            </p:stCondLst>
                            <p:childTnLst>
                              <p:par>
                                <p:cTn id="67" presetID="42" presetClass="path" presetSubtype="0" accel="50000" decel="5000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8.33333E-7 0 L 0.73164 -0.00532 " pathEditMode="relative" rAng="0" ptsTypes="AA">
                                      <p:cBhvr>
                                        <p:cTn id="6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576" y="-278"/>
                                    </p:animMotion>
                                  </p:childTnLst>
                                </p:cTn>
                              </p:par>
                              <p:par>
                                <p:cTn id="69" presetID="6" presetClass="emph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70" dur="1250" fill="hold"/>
                                        <p:tgtEl>
                                          <p:spTgt spid="2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73164 -0.00532 L 1.01185 -0.00625 " pathEditMode="relative" rAng="0" ptsTypes="AA">
                                      <p:cBhvr>
                                        <p:cTn id="7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010" y="-46"/>
                                    </p:animMotion>
                                  </p:childTnLst>
                                </p:cTn>
                              </p:par>
                              <p:par>
                                <p:cTn id="7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6" dur="1250" fill="hold"/>
                                        <p:tgtEl>
                                          <p:spTgt spid="22"/>
                                        </p:tgtEl>
                                      </p:cBhvr>
                                      <p:by x="90000" y="90000"/>
                                    </p:animScale>
                                  </p:childTnLst>
                                </p:cTn>
                              </p:par>
                              <p:par>
                                <p:cTn id="77" presetID="42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4.58333E-6 -3.33333E-6 L 0.62447 0.0007 " pathEditMode="relative" rAng="0" ptsTypes="AA">
                                      <p:cBhvr>
                                        <p:cTn id="78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224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1185 -0.00625 L 1.50299 -0.00625 " pathEditMode="relative" rAng="0" ptsTypes="AA">
                                      <p:cBhvr>
                                        <p:cTn id="8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557" y="0"/>
                                    </p:animMotion>
                                  </p:childTnLst>
                                </p:cTn>
                              </p:par>
                              <p:par>
                                <p:cTn id="83" presetID="42" presetClass="path" presetSubtype="0" accel="50000" decel="5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0.62447 0.0007 L 1.70286 -0.00486 " pathEditMode="relative" rAng="0" ptsTypes="AA">
                                      <p:cBhvr>
                                        <p:cTn id="84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919" y="-278"/>
                                    </p:animMotion>
                                  </p:childTnLst>
                                </p:cTn>
                              </p:par>
                              <p:par>
                                <p:cTn id="85" presetID="42" presetClass="path" presetSubtype="0" accel="50000" decel="5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3.33333E-6 -0.17361 L -3.33333E-6 0.07639 " pathEditMode="relative" rAng="0" ptsTypes="AA">
                                      <p:cBhvr>
                                        <p:cTn id="86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87" presetID="42" presetClass="path" presetSubtype="0" accel="50000" decel="5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08333E-6 -0.17361 L 4.16667E-6 0.25 " pathEditMode="relative" rAng="0" ptsTypes="AA">
                                      <p:cBhvr>
                                        <p:cTn id="88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7" y="20625"/>
                                    </p:animMotion>
                                  </p:childTnLst>
                                </p:cTn>
                              </p:par>
                              <p:par>
                                <p:cTn id="89" presetID="50" presetClass="path" presetSubtype="0" accel="50000" decel="5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0.21693 -0.05463 C 0.21953 -0.02662 0.21107 -0.01551 0.18919 -0.00717 C 0.16706 0.00232 0.16003 -0.00324 0.08516 -0.00393 C 0.04466 -0.00116 0.00052 -0.01157 0.00052 -0.00393 " pathEditMode="relative" rAng="0" ptsTypes="AAAA">
                                      <p:cBhvr>
                                        <p:cTn id="9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794" y="26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1750"/>
                            </p:stCondLst>
                            <p:childTnLst>
                              <p:par>
                                <p:cTn id="92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1.11111E-6 L 0.16589 0.73982 " pathEditMode="relative" rAng="0" ptsTypes="AA">
                                      <p:cBhvr>
                                        <p:cTn id="9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294" y="36991"/>
                                    </p:animMotion>
                                  </p:childTnLst>
                                </p:cTn>
                              </p:par>
                              <p:par>
                                <p:cTn id="94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7.40741E-7 L 0.16524 0.73843 " pathEditMode="relative" rAng="0" ptsTypes="AA">
                                      <p:cBhvr>
                                        <p:cTn id="9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255" y="36921"/>
                                    </p:animMotion>
                                  </p:childTnLst>
                                </p:cTn>
                              </p:par>
                              <p:par>
                                <p:cTn id="96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98" presetID="3" presetClass="emph" presetSubtype="2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00" presetID="10" presetClass="exit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  <p:bldP spid="12" grpId="1"/>
      <p:bldP spid="16" grpId="0"/>
      <p:bldP spid="16" grpId="1"/>
      <p:bldP spid="16" grpId="2"/>
      <p:bldP spid="16" grpId="3"/>
      <p:bldP spid="35" grpId="0"/>
      <p:bldP spid="35" grpId="1"/>
      <p:bldP spid="36" grpId="0"/>
      <p:bldP spid="36" grpId="1"/>
      <p:bldP spid="81" grpId="0"/>
      <p:bldP spid="81" grpId="1"/>
      <p:bldP spid="82" grpId="0"/>
      <p:bldP spid="82" grpId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1"/>
            <a:ext cx="12192000" cy="1638300"/>
          </a:xfrm>
          <a:prstGeom prst="rect">
            <a:avLst/>
          </a:prstGeom>
          <a:solidFill>
            <a:srgbClr val="1976D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Roboto" pitchFamily="2" charset="0"/>
              <a:ea typeface="Roboto" pitchFamily="2" charset="0"/>
            </a:endParaRPr>
          </a:p>
        </p:txBody>
      </p:sp>
      <p:sp>
        <p:nvSpPr>
          <p:cNvPr id="7" name="Title 3"/>
          <p:cNvSpPr txBox="1">
            <a:spLocks/>
          </p:cNvSpPr>
          <p:nvPr/>
        </p:nvSpPr>
        <p:spPr>
          <a:xfrm>
            <a:off x="699320" y="152402"/>
            <a:ext cx="3235501" cy="12511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Roboto" pitchFamily="2" charset="0"/>
                <a:cs typeface="Times New Roman" panose="02020603050405020304" pitchFamily="18" charset="0"/>
              </a:rPr>
              <a:t>TASKS</a:t>
            </a:r>
            <a:endParaRPr lang="en-US" sz="3600" b="1" dirty="0">
              <a:solidFill>
                <a:schemeClr val="bg1"/>
              </a:solidFill>
              <a:latin typeface="Times New Roman" panose="02020603050405020304" pitchFamily="18" charset="0"/>
              <a:ea typeface="Roboto" pitchFamily="2" charset="0"/>
              <a:cs typeface="Times New Roman" panose="02020603050405020304" pitchFamily="18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1C398CC-AD4D-4C21-958B-3DDB61FC47A9}"/>
              </a:ext>
            </a:extLst>
          </p:cNvPr>
          <p:cNvSpPr/>
          <p:nvPr/>
        </p:nvSpPr>
        <p:spPr>
          <a:xfrm>
            <a:off x="1919785" y="2120777"/>
            <a:ext cx="8282997" cy="107721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27000" dist="25400" dir="54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7807358-FCCC-4C3E-9C0A-6FF615CB0DC4}"/>
              </a:ext>
            </a:extLst>
          </p:cNvPr>
          <p:cNvSpPr txBox="1"/>
          <p:nvPr/>
        </p:nvSpPr>
        <p:spPr>
          <a:xfrm>
            <a:off x="2362716" y="2401001"/>
            <a:ext cx="74665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4 key sections of the project,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42B30DE-B0FD-4B88-B123-F8A3E1D67976}"/>
              </a:ext>
            </a:extLst>
          </p:cNvPr>
          <p:cNvSpPr/>
          <p:nvPr/>
        </p:nvSpPr>
        <p:spPr>
          <a:xfrm>
            <a:off x="1976789" y="5112048"/>
            <a:ext cx="3878580" cy="14919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27000" dist="25400" dir="54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4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APPROACH &amp;</a:t>
            </a:r>
          </a:p>
          <a:p>
            <a:pPr lvl="0" algn="ctr"/>
            <a:r>
              <a:rPr lang="en-US" sz="24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 SELECTION</a:t>
            </a:r>
            <a:endParaRPr lang="en-US" sz="1400" b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8825D7A-0FE7-4D3D-B1CC-394C47C55A66}"/>
              </a:ext>
            </a:extLst>
          </p:cNvPr>
          <p:cNvSpPr/>
          <p:nvPr/>
        </p:nvSpPr>
        <p:spPr>
          <a:xfrm>
            <a:off x="6324201" y="5112048"/>
            <a:ext cx="3878580" cy="14919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27000" dist="25400" dir="54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952B5B2-CE94-4285-9F4B-2093491349E6}"/>
              </a:ext>
            </a:extLst>
          </p:cNvPr>
          <p:cNvSpPr/>
          <p:nvPr/>
        </p:nvSpPr>
        <p:spPr>
          <a:xfrm>
            <a:off x="6323313" y="3415396"/>
            <a:ext cx="3878580" cy="14919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27000" dist="25400" dir="54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4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</a:t>
            </a:r>
            <a:r>
              <a:rPr lang="en-US" sz="24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PROCESSING</a:t>
            </a:r>
            <a:endParaRPr lang="en-US" sz="1600" b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464BDA0-BFD9-4FFB-9ED6-62172A33F00A}"/>
              </a:ext>
            </a:extLst>
          </p:cNvPr>
          <p:cNvSpPr/>
          <p:nvPr/>
        </p:nvSpPr>
        <p:spPr>
          <a:xfrm>
            <a:off x="1976789" y="3415396"/>
            <a:ext cx="3878580" cy="14919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27000" dist="25400" dir="54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4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DATASET</a:t>
            </a:r>
            <a:endParaRPr lang="en-US" sz="3200" dirty="0">
              <a:solidFill>
                <a:prstClr val="black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F52279B-9385-4A47-AC0D-C174DDA01D68}"/>
              </a:ext>
            </a:extLst>
          </p:cNvPr>
          <p:cNvSpPr/>
          <p:nvPr/>
        </p:nvSpPr>
        <p:spPr>
          <a:xfrm>
            <a:off x="7647353" y="5361425"/>
            <a:ext cx="1228725" cy="1228725"/>
          </a:xfrm>
          <a:prstGeom prst="ellipse">
            <a:avLst/>
          </a:prstGeom>
          <a:solidFill>
            <a:srgbClr val="455A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3DAF064-493E-4923-BDAF-3E53EB3BD866}"/>
              </a:ext>
            </a:extLst>
          </p:cNvPr>
          <p:cNvSpPr txBox="1"/>
          <p:nvPr/>
        </p:nvSpPr>
        <p:spPr>
          <a:xfrm>
            <a:off x="6322425" y="5442525"/>
            <a:ext cx="3878580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/>
            <a:r>
              <a:rPr lang="en-US" sz="24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TRAINING &amp; </a:t>
            </a:r>
            <a:endParaRPr lang="en-US" sz="2400" b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algn="ctr"/>
            <a:r>
              <a:rPr lang="en-US" sz="24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VALIDATION</a:t>
            </a:r>
            <a:endParaRPr lang="en-US" sz="1600" b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0445905"/>
      </p:ext>
    </p:extLst>
  </p:cSld>
  <p:clrMapOvr>
    <a:masterClrMapping/>
  </p:clrMapOvr>
  <p:transition spd="slow"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50"/>
                            </p:stCondLst>
                            <p:childTnLst>
                              <p:par>
                                <p:cTn id="8" presetID="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11"/>
                                        </p:tgtEl>
                                      </p:cBhvr>
                                      <p:by x="3000000" y="300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3.33333E-6 L -0.56015 -0.74074 " pathEditMode="relative" rAng="0" ptsTypes="AA">
                                      <p:cBhvr>
                                        <p:cTn id="1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008" y="-37037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2" grpId="0"/>
      <p:bldP spid="12" grpId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61C398CC-AD4D-4C21-958B-3DDB61FC47A9}"/>
              </a:ext>
            </a:extLst>
          </p:cNvPr>
          <p:cNvSpPr/>
          <p:nvPr/>
        </p:nvSpPr>
        <p:spPr>
          <a:xfrm>
            <a:off x="1919785" y="2120777"/>
            <a:ext cx="8282997" cy="107721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27000" dist="25400" dir="54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7807358-FCCC-4C3E-9C0A-6FF615CB0DC4}"/>
              </a:ext>
            </a:extLst>
          </p:cNvPr>
          <p:cNvSpPr txBox="1"/>
          <p:nvPr/>
        </p:nvSpPr>
        <p:spPr>
          <a:xfrm>
            <a:off x="2385003" y="2401001"/>
            <a:ext cx="74665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4 key activities of the app are,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42B30DE-B0FD-4B88-B123-F8A3E1D67976}"/>
              </a:ext>
            </a:extLst>
          </p:cNvPr>
          <p:cNvSpPr/>
          <p:nvPr/>
        </p:nvSpPr>
        <p:spPr>
          <a:xfrm>
            <a:off x="1976789" y="5112048"/>
            <a:ext cx="3878580" cy="14919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27000" dist="25400" dir="54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TUTORIAL ACTIVITY</a:t>
            </a:r>
            <a:endParaRPr 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8825D7A-0FE7-4D3D-B1CC-394C47C55A66}"/>
              </a:ext>
            </a:extLst>
          </p:cNvPr>
          <p:cNvSpPr/>
          <p:nvPr/>
        </p:nvSpPr>
        <p:spPr>
          <a:xfrm>
            <a:off x="6324201" y="5112048"/>
            <a:ext cx="3878580" cy="14919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27000" dist="25400" dir="54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SERVICE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51ACE71-BAFA-4398-955F-35B99C58072F}"/>
              </a:ext>
            </a:extLst>
          </p:cNvPr>
          <p:cNvSpPr/>
          <p:nvPr/>
        </p:nvSpPr>
        <p:spPr>
          <a:xfrm>
            <a:off x="1976789" y="3447657"/>
            <a:ext cx="3878580" cy="14919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27000" dist="25400" dir="54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MAIN ACTIVITY</a:t>
            </a:r>
            <a:endParaRPr 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8A0956A-587D-44AC-8FCD-BE6B09946642}"/>
              </a:ext>
            </a:extLst>
          </p:cNvPr>
          <p:cNvSpPr/>
          <p:nvPr/>
        </p:nvSpPr>
        <p:spPr>
          <a:xfrm>
            <a:off x="1975901" y="3447657"/>
            <a:ext cx="3878580" cy="14919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27000" dist="25400" dir="54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400" b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DATASET</a:t>
            </a:r>
            <a:endParaRPr lang="en-US" sz="1600" b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1C398CC-AD4D-4C21-958B-3DDB61FC47A9}"/>
              </a:ext>
            </a:extLst>
          </p:cNvPr>
          <p:cNvSpPr/>
          <p:nvPr/>
        </p:nvSpPr>
        <p:spPr>
          <a:xfrm>
            <a:off x="1919785" y="2120777"/>
            <a:ext cx="8282997" cy="107721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27000" dist="25400" dir="54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7807358-FCCC-4C3E-9C0A-6FF615CB0DC4}"/>
              </a:ext>
            </a:extLst>
          </p:cNvPr>
          <p:cNvSpPr txBox="1"/>
          <p:nvPr/>
        </p:nvSpPr>
        <p:spPr>
          <a:xfrm>
            <a:off x="2362716" y="2401001"/>
            <a:ext cx="74665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4 key sections of the project,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42B30DE-B0FD-4B88-B123-F8A3E1D67976}"/>
              </a:ext>
            </a:extLst>
          </p:cNvPr>
          <p:cNvSpPr/>
          <p:nvPr/>
        </p:nvSpPr>
        <p:spPr>
          <a:xfrm>
            <a:off x="1976789" y="5112048"/>
            <a:ext cx="3878580" cy="14919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27000" dist="25400" dir="54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APPROACH &amp;</a:t>
            </a:r>
          </a:p>
          <a:p>
            <a:pPr algn="ctr"/>
            <a:r>
              <a:rPr 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 SELECTION</a:t>
            </a:r>
            <a:endParaRPr lang="en-US" sz="1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B8825D7A-0FE7-4D3D-B1CC-394C47C55A66}"/>
              </a:ext>
            </a:extLst>
          </p:cNvPr>
          <p:cNvSpPr/>
          <p:nvPr/>
        </p:nvSpPr>
        <p:spPr>
          <a:xfrm>
            <a:off x="6324201" y="5112048"/>
            <a:ext cx="3878580" cy="14919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27000" dist="25400" dir="54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952B5B2-CE94-4285-9F4B-2093491349E6}"/>
              </a:ext>
            </a:extLst>
          </p:cNvPr>
          <p:cNvSpPr/>
          <p:nvPr/>
        </p:nvSpPr>
        <p:spPr>
          <a:xfrm>
            <a:off x="6322425" y="3447657"/>
            <a:ext cx="3878580" cy="14919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27000" dist="25400" dir="54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</a:t>
            </a:r>
            <a:r>
              <a:rPr lang="en-US" sz="2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PROCESSING</a:t>
            </a:r>
            <a:endParaRPr 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1"/>
            <a:ext cx="12192000" cy="1638300"/>
          </a:xfrm>
          <a:prstGeom prst="rect">
            <a:avLst/>
          </a:prstGeom>
          <a:solidFill>
            <a:srgbClr val="1976D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Roboto" pitchFamily="2" charset="0"/>
              <a:ea typeface="Roboto" pitchFamily="2" charset="0"/>
            </a:endParaRPr>
          </a:p>
        </p:txBody>
      </p:sp>
      <p:sp>
        <p:nvSpPr>
          <p:cNvPr id="7" name="Title 3"/>
          <p:cNvSpPr txBox="1">
            <a:spLocks/>
          </p:cNvSpPr>
          <p:nvPr/>
        </p:nvSpPr>
        <p:spPr>
          <a:xfrm>
            <a:off x="699320" y="152402"/>
            <a:ext cx="3235501" cy="12511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ea typeface="Roboto" pitchFamily="2" charset="0"/>
                <a:cs typeface="Times New Roman" panose="02020603050405020304" pitchFamily="18" charset="0"/>
              </a:rPr>
              <a:t>OVERIEW</a:t>
            </a:r>
            <a:endParaRPr lang="en-US" sz="3600" b="1" dirty="0">
              <a:solidFill>
                <a:schemeClr val="bg1"/>
              </a:solidFill>
              <a:latin typeface="Times New Roman" panose="02020603050405020304" pitchFamily="18" charset="0"/>
              <a:ea typeface="Roboto" pitchFamily="2" charset="0"/>
              <a:cs typeface="Times New Roman" panose="02020603050405020304" pitchFamily="18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222C56E-C137-4BEE-A229-9F8ABA647848}"/>
              </a:ext>
            </a:extLst>
          </p:cNvPr>
          <p:cNvSpPr/>
          <p:nvPr/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rgbClr val="455A6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F8EB793-098C-4775-A636-66B4183664EA}"/>
              </a:ext>
            </a:extLst>
          </p:cNvPr>
          <p:cNvSpPr txBox="1"/>
          <p:nvPr/>
        </p:nvSpPr>
        <p:spPr>
          <a:xfrm>
            <a:off x="687418" y="7572109"/>
            <a:ext cx="10403369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preprocessed data was split. 80% of the data was used for training and 20% of it was used for validation. 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model was saved and used in an android application to check for performance with out of sample data. 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F1 score obtained for the model was 0.852</a:t>
            </a:r>
            <a:endParaRPr lang="en-US"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C6F5BF8-126B-4027-AB74-951F358175D3}"/>
              </a:ext>
            </a:extLst>
          </p:cNvPr>
          <p:cNvSpPr txBox="1"/>
          <p:nvPr/>
        </p:nvSpPr>
        <p:spPr>
          <a:xfrm>
            <a:off x="-434340" y="366937"/>
            <a:ext cx="387858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/>
            <a:r>
              <a:rPr lang="en-US" sz="24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TRAINING &amp;</a:t>
            </a:r>
            <a:endParaRPr lang="en-US" sz="2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2D84626-23C2-478E-BE5E-7839B627ABA7}"/>
              </a:ext>
            </a:extLst>
          </p:cNvPr>
          <p:cNvSpPr txBox="1"/>
          <p:nvPr/>
        </p:nvSpPr>
        <p:spPr>
          <a:xfrm>
            <a:off x="-439781" y="740937"/>
            <a:ext cx="387858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/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VALIDATION</a:t>
            </a:r>
            <a:endParaRPr lang="en-US" sz="1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813560" y="8260080"/>
            <a:ext cx="8580120" cy="576072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17500" dist="12700" sx="105000" sy="105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2" name="Chart 21">
            <a:extLst>
              <a:ext uri="{FF2B5EF4-FFF2-40B4-BE49-F238E27FC236}">
                <a16:creationId xmlns:a16="http://schemas.microsoft.com/office/drawing/2014/main" id="{7F00E615-3A56-40BB-94C6-C917DAA8D7B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7286339"/>
              </p:ext>
            </p:extLst>
          </p:nvPr>
        </p:nvGraphicFramePr>
        <p:xfrm>
          <a:off x="2032000" y="840062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15920889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3.33333E-6 L 0.08398 3.33333E-6 C 0.12161 3.33333E-6 0.16836 -0.01574 0.16836 -0.02755 L 0.16836 -0.05394 " pathEditMode="relative" rAng="0" ptsTypes="AAAA">
                                      <p:cBhvr>
                                        <p:cTn id="6" dur="1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411" y="-27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750"/>
                            </p:stCondLst>
                            <p:childTnLst>
                              <p:par>
                                <p:cTn id="8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2.22222E-6 L -2.70833E-6 -0.7956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979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-0.7956 L 1.11628 -0.80116 " pathEditMode="relative" rAng="0" ptsTypes="AA">
                                      <p:cBhvr>
                                        <p:cTn id="1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807" y="-278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42" presetClass="path" presetSubtype="0" accel="50000" decel="5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0 2.59259E-6 L 0.0013 -1.13542 " pathEditMode="relative" rAng="0" ptsTypes="AA">
                                      <p:cBhvr>
                                        <p:cTn id="1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" y="-56782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42" presetClass="path" presetSubtype="0" accel="50000" decel="5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8.33333E-7 4.44444E-6 L -8.33333E-7 -1.15325 " pathEditMode="relative" rAng="0" ptsTypes="AA">
                                      <p:cBhvr>
                                        <p:cTn id="1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76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3 -1.13542 L 0.9375 -1.13218 " pathEditMode="relative" rAng="0" ptsTypes="AA">
                                      <p:cBhvr>
                                        <p:cTn id="2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810" y="162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1.15325 L 0.93203 -1.15325 " pathEditMode="relative" rAng="0" ptsTypes="AA">
                                      <p:cBhvr>
                                        <p:cTn id="2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60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5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6836 -0.05393 C 0.17019 -0.02778 0.16381 -0.01782 0.14688 -0.00972 C 0.12995 -0.00092 0.12448 -0.00625 0.06719 -0.00694 C 0.03594 -0.0044 0.00222 -0.01366 0.00222 -0.00694 " pathEditMode="relative" rAng="0" ptsTypes="AAAA">
                                      <p:cBhvr>
                                        <p:cTn id="2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294" y="24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2.96296E-6 L 0.55911 0.74398 " pathEditMode="relative" rAng="0" ptsTypes="AA">
                                      <p:cBhvr>
                                        <p:cTn id="2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956" y="37199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3.33333E-6 L 0.55625 0.73981 " pathEditMode="relative" rAng="0" ptsTypes="AA">
                                      <p:cBhvr>
                                        <p:cTn id="3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812" y="36991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3" presetClass="emph" presetSubtype="2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4" presetID="3" presetClass="emph" presetSubtype="2" fill="hold" grpId="3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9" grpId="0"/>
      <p:bldP spid="19" grpId="1"/>
      <p:bldP spid="17" grpId="0"/>
      <p:bldP spid="17" grpId="1"/>
      <p:bldP spid="21" grpId="0"/>
      <p:bldP spid="21" grpId="1"/>
      <p:bldP spid="21" grpId="2"/>
      <p:bldP spid="21" grpId="3"/>
      <p:bldP spid="2" grpId="0" animBg="1"/>
      <p:bldP spid="2" grpId="1" animBg="1"/>
      <p:bldGraphic spid="22" grpId="0">
        <p:bldAsOne/>
      </p:bldGraphic>
      <p:bldGraphic spid="22" grpId="1">
        <p:bldAsOne/>
      </p:bldGraphic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1976D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Roboto" pitchFamily="2" charset="0"/>
              <a:ea typeface="Roboto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9587912-A1AC-4C84-B128-A61BEE020E60}"/>
              </a:ext>
            </a:extLst>
          </p:cNvPr>
          <p:cNvSpPr txBox="1"/>
          <p:nvPr/>
        </p:nvSpPr>
        <p:spPr>
          <a:xfrm>
            <a:off x="3038475" y="7513706"/>
            <a:ext cx="61150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Lets check the demo now</a:t>
            </a:r>
            <a:r>
              <a:rPr lang="en-US" b="1" dirty="0">
                <a:solidFill>
                  <a:schemeClr val="bg1"/>
                </a:solidFill>
              </a:rPr>
              <a:t>….</a:t>
            </a:r>
          </a:p>
        </p:txBody>
      </p:sp>
    </p:spTree>
    <p:extLst>
      <p:ext uri="{BB962C8B-B14F-4D97-AF65-F5344CB8AC3E}">
        <p14:creationId xmlns:p14="http://schemas.microsoft.com/office/powerpoint/2010/main" val="2560642876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2.22222E-6 L 0 -0.64722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236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0043321-D6EF-451D-A8FD-D855F4E0061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2864B55-26CC-4424-8F0B-8F945AF6A9C8}"/>
              </a:ext>
            </a:extLst>
          </p:cNvPr>
          <p:cNvSpPr/>
          <p:nvPr/>
        </p:nvSpPr>
        <p:spPr>
          <a:xfrm rot="20784682">
            <a:off x="-1706912" y="-1837725"/>
            <a:ext cx="14787625" cy="6858000"/>
          </a:xfrm>
          <a:prstGeom prst="rect">
            <a:avLst/>
          </a:prstGeom>
          <a:solidFill>
            <a:srgbClr val="1C1C1C"/>
          </a:solidFill>
          <a:ln>
            <a:noFill/>
          </a:ln>
          <a:effectLst>
            <a:outerShdw blurRad="254000" dist="1270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FD7ED32-85B1-4227-8F7D-2B7B1130B7B4}"/>
              </a:ext>
            </a:extLst>
          </p:cNvPr>
          <p:cNvSpPr/>
          <p:nvPr/>
        </p:nvSpPr>
        <p:spPr>
          <a:xfrm rot="699027">
            <a:off x="-752799" y="1911896"/>
            <a:ext cx="14787625" cy="2313443"/>
          </a:xfrm>
          <a:prstGeom prst="rect">
            <a:avLst/>
          </a:prstGeom>
          <a:solidFill>
            <a:srgbClr val="E21B24"/>
          </a:solidFill>
          <a:ln>
            <a:noFill/>
          </a:ln>
          <a:effectLst>
            <a:outerShdw blurRad="254000" dist="1270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321651A-A331-49FA-9AE6-A289AF538691}"/>
              </a:ext>
            </a:extLst>
          </p:cNvPr>
          <p:cNvSpPr/>
          <p:nvPr/>
        </p:nvSpPr>
        <p:spPr>
          <a:xfrm rot="18807951">
            <a:off x="-5462770" y="-4296199"/>
            <a:ext cx="14787625" cy="6858000"/>
          </a:xfrm>
          <a:prstGeom prst="rect">
            <a:avLst/>
          </a:prstGeom>
          <a:solidFill>
            <a:srgbClr val="161616"/>
          </a:solidFill>
          <a:ln>
            <a:noFill/>
          </a:ln>
          <a:effectLst>
            <a:outerShdw blurRad="254000" dist="1270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EA9AC07-CAE4-4D2D-8DAF-FD787ACB1C18}"/>
              </a:ext>
            </a:extLst>
          </p:cNvPr>
          <p:cNvSpPr/>
          <p:nvPr/>
        </p:nvSpPr>
        <p:spPr>
          <a:xfrm rot="991152">
            <a:off x="-658051" y="-941983"/>
            <a:ext cx="14787625" cy="4930468"/>
          </a:xfrm>
          <a:prstGeom prst="rect">
            <a:avLst/>
          </a:prstGeom>
          <a:solidFill>
            <a:srgbClr val="1C1C1C"/>
          </a:solidFill>
          <a:ln>
            <a:noFill/>
          </a:ln>
          <a:effectLst>
            <a:outerShdw blurRad="254000" dist="1270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ABD6E42-1DB0-4C1C-AC32-B8FA2EC09DBD}"/>
              </a:ext>
            </a:extLst>
          </p:cNvPr>
          <p:cNvSpPr/>
          <p:nvPr/>
        </p:nvSpPr>
        <p:spPr>
          <a:xfrm rot="1252807">
            <a:off x="-960930" y="989765"/>
            <a:ext cx="14787625" cy="2313443"/>
          </a:xfrm>
          <a:prstGeom prst="rect">
            <a:avLst/>
          </a:prstGeom>
          <a:solidFill>
            <a:srgbClr val="E21B24"/>
          </a:solidFill>
          <a:ln>
            <a:noFill/>
          </a:ln>
          <a:effectLst>
            <a:outerShdw blurRad="254000" dist="1270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581A232-0B20-47B8-AB64-8CF1D3BACD04}"/>
              </a:ext>
            </a:extLst>
          </p:cNvPr>
          <p:cNvSpPr/>
          <p:nvPr/>
        </p:nvSpPr>
        <p:spPr>
          <a:xfrm>
            <a:off x="-1243322" y="-770602"/>
            <a:ext cx="14283547" cy="8034495"/>
          </a:xfrm>
          <a:prstGeom prst="rect">
            <a:avLst/>
          </a:prstGeom>
          <a:solidFill>
            <a:srgbClr val="212121">
              <a:alpha val="5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407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0043321-D6EF-451D-A8FD-D855F4E0061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2864B55-26CC-4424-8F0B-8F945AF6A9C8}"/>
              </a:ext>
            </a:extLst>
          </p:cNvPr>
          <p:cNvSpPr/>
          <p:nvPr/>
        </p:nvSpPr>
        <p:spPr>
          <a:xfrm rot="20784682">
            <a:off x="-1706912" y="-1837725"/>
            <a:ext cx="14787625" cy="6858000"/>
          </a:xfrm>
          <a:prstGeom prst="rect">
            <a:avLst/>
          </a:prstGeom>
          <a:solidFill>
            <a:srgbClr val="1C1C1C"/>
          </a:solidFill>
          <a:ln>
            <a:noFill/>
          </a:ln>
          <a:effectLst>
            <a:outerShdw blurRad="254000" dist="1270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FD7ED32-85B1-4227-8F7D-2B7B1130B7B4}"/>
              </a:ext>
            </a:extLst>
          </p:cNvPr>
          <p:cNvSpPr/>
          <p:nvPr/>
        </p:nvSpPr>
        <p:spPr>
          <a:xfrm rot="699027">
            <a:off x="-752799" y="1911896"/>
            <a:ext cx="14787625" cy="2313443"/>
          </a:xfrm>
          <a:prstGeom prst="rect">
            <a:avLst/>
          </a:prstGeom>
          <a:solidFill>
            <a:srgbClr val="E21B24"/>
          </a:solidFill>
          <a:ln>
            <a:noFill/>
          </a:ln>
          <a:effectLst>
            <a:outerShdw blurRad="254000" dist="1270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321651A-A331-49FA-9AE6-A289AF538691}"/>
              </a:ext>
            </a:extLst>
          </p:cNvPr>
          <p:cNvSpPr/>
          <p:nvPr/>
        </p:nvSpPr>
        <p:spPr>
          <a:xfrm rot="18807951">
            <a:off x="-5462770" y="-4296199"/>
            <a:ext cx="14787625" cy="6858000"/>
          </a:xfrm>
          <a:prstGeom prst="rect">
            <a:avLst/>
          </a:prstGeom>
          <a:solidFill>
            <a:srgbClr val="161616"/>
          </a:solidFill>
          <a:ln>
            <a:noFill/>
          </a:ln>
          <a:effectLst>
            <a:outerShdw blurRad="254000" dist="1270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EA9AC07-CAE4-4D2D-8DAF-FD787ACB1C18}"/>
              </a:ext>
            </a:extLst>
          </p:cNvPr>
          <p:cNvSpPr/>
          <p:nvPr/>
        </p:nvSpPr>
        <p:spPr>
          <a:xfrm rot="991152">
            <a:off x="-658051" y="-941983"/>
            <a:ext cx="14787625" cy="4930468"/>
          </a:xfrm>
          <a:prstGeom prst="rect">
            <a:avLst/>
          </a:prstGeom>
          <a:solidFill>
            <a:srgbClr val="1C1C1C"/>
          </a:solidFill>
          <a:ln>
            <a:noFill/>
          </a:ln>
          <a:effectLst>
            <a:outerShdw blurRad="254000" dist="1270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ABD6E42-1DB0-4C1C-AC32-B8FA2EC09DBD}"/>
              </a:ext>
            </a:extLst>
          </p:cNvPr>
          <p:cNvSpPr/>
          <p:nvPr/>
        </p:nvSpPr>
        <p:spPr>
          <a:xfrm rot="1252807">
            <a:off x="-960930" y="989765"/>
            <a:ext cx="14787625" cy="2313443"/>
          </a:xfrm>
          <a:prstGeom prst="rect">
            <a:avLst/>
          </a:prstGeom>
          <a:solidFill>
            <a:srgbClr val="E21B24"/>
          </a:solidFill>
          <a:ln>
            <a:noFill/>
          </a:ln>
          <a:effectLst>
            <a:outerShdw blurRad="254000" dist="1270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581A232-0B20-47B8-AB64-8CF1D3BACD04}"/>
              </a:ext>
            </a:extLst>
          </p:cNvPr>
          <p:cNvSpPr/>
          <p:nvPr/>
        </p:nvSpPr>
        <p:spPr>
          <a:xfrm>
            <a:off x="-1243322" y="-1120434"/>
            <a:ext cx="14283547" cy="8034495"/>
          </a:xfrm>
          <a:prstGeom prst="rect">
            <a:avLst/>
          </a:prstGeom>
          <a:solidFill>
            <a:srgbClr val="212121">
              <a:alpha val="5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4DC7AA2-FC45-4360-B5E3-1348264459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902" y="1547010"/>
            <a:ext cx="3883917" cy="389054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2B0BCFD-DA79-44A1-9A59-4A4B37496842}"/>
              </a:ext>
            </a:extLst>
          </p:cNvPr>
          <p:cNvSpPr txBox="1"/>
          <p:nvPr/>
        </p:nvSpPr>
        <p:spPr>
          <a:xfrm>
            <a:off x="5868243" y="1815172"/>
            <a:ext cx="60189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 smtClean="0">
                <a:solidFill>
                  <a:schemeClr val="bg1"/>
                </a:solidFill>
              </a:rPr>
              <a:t>Object Classification</a:t>
            </a:r>
            <a:endParaRPr lang="en-US" sz="5400" b="1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CF4BA1-823A-4855-AC9D-46CE054DF8AA}"/>
              </a:ext>
            </a:extLst>
          </p:cNvPr>
          <p:cNvSpPr txBox="1"/>
          <p:nvPr/>
        </p:nvSpPr>
        <p:spPr>
          <a:xfrm>
            <a:off x="5868243" y="2819043"/>
            <a:ext cx="578298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Project </a:t>
            </a:r>
            <a:r>
              <a:rPr lang="en-US" sz="2800" b="1" dirty="0" smtClean="0">
                <a:solidFill>
                  <a:schemeClr val="bg1"/>
                </a:solidFill>
              </a:rPr>
              <a:t>by,</a:t>
            </a:r>
          </a:p>
          <a:p>
            <a:r>
              <a:rPr lang="en-US" sz="2800" dirty="0" smtClean="0">
                <a:solidFill>
                  <a:schemeClr val="bg1"/>
                </a:solidFill>
              </a:rPr>
              <a:t>Zeeshan </a:t>
            </a:r>
            <a:r>
              <a:rPr lang="en-US" sz="2800" dirty="0">
                <a:solidFill>
                  <a:schemeClr val="bg1"/>
                </a:solidFill>
              </a:rPr>
              <a:t>Ahmed </a:t>
            </a:r>
            <a:r>
              <a:rPr lang="en-US" sz="2800" dirty="0" smtClean="0">
                <a:solidFill>
                  <a:schemeClr val="bg1"/>
                </a:solidFill>
              </a:rPr>
              <a:t>P</a:t>
            </a:r>
          </a:p>
          <a:p>
            <a:r>
              <a:rPr lang="en-US" sz="2800" dirty="0">
                <a:solidFill>
                  <a:schemeClr val="bg1"/>
                </a:solidFill>
              </a:rPr>
              <a:t>Sai </a:t>
            </a:r>
            <a:r>
              <a:rPr lang="en-US" sz="2800" dirty="0" err="1">
                <a:solidFill>
                  <a:schemeClr val="bg1"/>
                </a:solidFill>
              </a:rPr>
              <a:t>Harshith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smtClean="0">
                <a:solidFill>
                  <a:schemeClr val="bg1"/>
                </a:solidFill>
              </a:rPr>
              <a:t>Reddy</a:t>
            </a:r>
          </a:p>
          <a:p>
            <a:r>
              <a:rPr lang="en-US" sz="2800" dirty="0" err="1" smtClean="0">
                <a:solidFill>
                  <a:schemeClr val="bg1"/>
                </a:solidFill>
              </a:rPr>
              <a:t>Tanmai</a:t>
            </a:r>
            <a:r>
              <a:rPr lang="en-US" sz="2800" dirty="0" smtClean="0">
                <a:solidFill>
                  <a:schemeClr val="bg1"/>
                </a:solidFill>
              </a:rPr>
              <a:t> Bhat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4F8BE6B-2028-42A4-B4F8-8F30F6231310}"/>
              </a:ext>
            </a:extLst>
          </p:cNvPr>
          <p:cNvSpPr txBox="1"/>
          <p:nvPr/>
        </p:nvSpPr>
        <p:spPr>
          <a:xfrm>
            <a:off x="5868243" y="4775045"/>
            <a:ext cx="17714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GROUP </a:t>
            </a:r>
            <a:r>
              <a:rPr lang="en-US" sz="2800" b="1" dirty="0" smtClean="0">
                <a:solidFill>
                  <a:schemeClr val="bg1"/>
                </a:solidFill>
              </a:rPr>
              <a:t>3</a:t>
            </a:r>
            <a:endParaRPr lang="en-U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4438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1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0043321-D6EF-451D-A8FD-D855F4E0061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2864B55-26CC-4424-8F0B-8F945AF6A9C8}"/>
              </a:ext>
            </a:extLst>
          </p:cNvPr>
          <p:cNvSpPr/>
          <p:nvPr/>
        </p:nvSpPr>
        <p:spPr>
          <a:xfrm rot="20784682">
            <a:off x="-1706912" y="-1837725"/>
            <a:ext cx="14787625" cy="6858000"/>
          </a:xfrm>
          <a:prstGeom prst="rect">
            <a:avLst/>
          </a:prstGeom>
          <a:solidFill>
            <a:srgbClr val="1C1C1C"/>
          </a:solidFill>
          <a:ln>
            <a:noFill/>
          </a:ln>
          <a:effectLst>
            <a:outerShdw blurRad="254000" dist="1270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FD7ED32-85B1-4227-8F7D-2B7B1130B7B4}"/>
              </a:ext>
            </a:extLst>
          </p:cNvPr>
          <p:cNvSpPr/>
          <p:nvPr/>
        </p:nvSpPr>
        <p:spPr>
          <a:xfrm rot="699027">
            <a:off x="-752799" y="1911896"/>
            <a:ext cx="14787625" cy="2313443"/>
          </a:xfrm>
          <a:prstGeom prst="rect">
            <a:avLst/>
          </a:prstGeom>
          <a:solidFill>
            <a:srgbClr val="E21B24"/>
          </a:solidFill>
          <a:ln>
            <a:noFill/>
          </a:ln>
          <a:effectLst>
            <a:outerShdw blurRad="254000" dist="1270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321651A-A331-49FA-9AE6-A289AF538691}"/>
              </a:ext>
            </a:extLst>
          </p:cNvPr>
          <p:cNvSpPr/>
          <p:nvPr/>
        </p:nvSpPr>
        <p:spPr>
          <a:xfrm rot="18807951">
            <a:off x="-5462770" y="-4296199"/>
            <a:ext cx="14787625" cy="6858000"/>
          </a:xfrm>
          <a:prstGeom prst="rect">
            <a:avLst/>
          </a:prstGeom>
          <a:solidFill>
            <a:srgbClr val="161616"/>
          </a:solidFill>
          <a:ln>
            <a:noFill/>
          </a:ln>
          <a:effectLst>
            <a:outerShdw blurRad="254000" dist="1270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EA9AC07-CAE4-4D2D-8DAF-FD787ACB1C18}"/>
              </a:ext>
            </a:extLst>
          </p:cNvPr>
          <p:cNvSpPr/>
          <p:nvPr/>
        </p:nvSpPr>
        <p:spPr>
          <a:xfrm rot="991152">
            <a:off x="-658051" y="-941983"/>
            <a:ext cx="14787625" cy="4930468"/>
          </a:xfrm>
          <a:prstGeom prst="rect">
            <a:avLst/>
          </a:prstGeom>
          <a:solidFill>
            <a:srgbClr val="1C1C1C"/>
          </a:solidFill>
          <a:ln>
            <a:noFill/>
          </a:ln>
          <a:effectLst>
            <a:outerShdw blurRad="254000" dist="1270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ABD6E42-1DB0-4C1C-AC32-B8FA2EC09DBD}"/>
              </a:ext>
            </a:extLst>
          </p:cNvPr>
          <p:cNvSpPr/>
          <p:nvPr/>
        </p:nvSpPr>
        <p:spPr>
          <a:xfrm rot="1252807">
            <a:off x="-960930" y="989765"/>
            <a:ext cx="14787625" cy="2313443"/>
          </a:xfrm>
          <a:prstGeom prst="rect">
            <a:avLst/>
          </a:prstGeom>
          <a:solidFill>
            <a:srgbClr val="E21B24"/>
          </a:solidFill>
          <a:ln>
            <a:noFill/>
          </a:ln>
          <a:effectLst>
            <a:outerShdw blurRad="254000" dist="1270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581A232-0B20-47B8-AB64-8CF1D3BACD04}"/>
              </a:ext>
            </a:extLst>
          </p:cNvPr>
          <p:cNvSpPr/>
          <p:nvPr/>
        </p:nvSpPr>
        <p:spPr>
          <a:xfrm>
            <a:off x="-1243322" y="-770602"/>
            <a:ext cx="14283547" cy="8034495"/>
          </a:xfrm>
          <a:prstGeom prst="rect">
            <a:avLst/>
          </a:prstGeom>
          <a:solidFill>
            <a:srgbClr val="212121">
              <a:alpha val="5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4DC7AA2-FC45-4360-B5E3-1348264459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902" y="1547010"/>
            <a:ext cx="3883917" cy="389054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2B0BCFD-DA79-44A1-9A59-4A4B37496842}"/>
              </a:ext>
            </a:extLst>
          </p:cNvPr>
          <p:cNvSpPr txBox="1"/>
          <p:nvPr/>
        </p:nvSpPr>
        <p:spPr>
          <a:xfrm>
            <a:off x="5868243" y="1815172"/>
            <a:ext cx="60189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 smtClean="0">
                <a:solidFill>
                  <a:schemeClr val="bg1"/>
                </a:solidFill>
              </a:rPr>
              <a:t>Object Classification</a:t>
            </a:r>
            <a:endParaRPr lang="en-US" sz="5400" b="1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6CF4BA1-823A-4855-AC9D-46CE054DF8AA}"/>
              </a:ext>
            </a:extLst>
          </p:cNvPr>
          <p:cNvSpPr txBox="1"/>
          <p:nvPr/>
        </p:nvSpPr>
        <p:spPr>
          <a:xfrm>
            <a:off x="5868243" y="2819043"/>
            <a:ext cx="578298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Project </a:t>
            </a:r>
            <a:r>
              <a:rPr lang="en-US" sz="2800" b="1" dirty="0" smtClean="0">
                <a:solidFill>
                  <a:schemeClr val="bg1"/>
                </a:solidFill>
              </a:rPr>
              <a:t>by,</a:t>
            </a:r>
          </a:p>
          <a:p>
            <a:r>
              <a:rPr lang="en-US" sz="2800" dirty="0" smtClean="0">
                <a:solidFill>
                  <a:schemeClr val="bg1"/>
                </a:solidFill>
              </a:rPr>
              <a:t>Zeeshan </a:t>
            </a:r>
            <a:r>
              <a:rPr lang="en-US" sz="2800" dirty="0">
                <a:solidFill>
                  <a:schemeClr val="bg1"/>
                </a:solidFill>
              </a:rPr>
              <a:t>Ahmed </a:t>
            </a:r>
            <a:r>
              <a:rPr lang="en-US" sz="2800" dirty="0" smtClean="0">
                <a:solidFill>
                  <a:schemeClr val="bg1"/>
                </a:solidFill>
              </a:rPr>
              <a:t>P</a:t>
            </a:r>
          </a:p>
          <a:p>
            <a:r>
              <a:rPr lang="en-US" sz="2800" dirty="0">
                <a:solidFill>
                  <a:schemeClr val="bg1"/>
                </a:solidFill>
              </a:rPr>
              <a:t>Sai </a:t>
            </a:r>
            <a:r>
              <a:rPr lang="en-US" sz="2800" dirty="0" err="1">
                <a:solidFill>
                  <a:schemeClr val="bg1"/>
                </a:solidFill>
              </a:rPr>
              <a:t>Harshith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smtClean="0">
                <a:solidFill>
                  <a:schemeClr val="bg1"/>
                </a:solidFill>
              </a:rPr>
              <a:t>Reddy</a:t>
            </a:r>
          </a:p>
          <a:p>
            <a:r>
              <a:rPr lang="en-US" sz="2800" dirty="0" err="1" smtClean="0">
                <a:solidFill>
                  <a:schemeClr val="bg1"/>
                </a:solidFill>
              </a:rPr>
              <a:t>Tanmai</a:t>
            </a:r>
            <a:r>
              <a:rPr lang="en-US" sz="2800" dirty="0" smtClean="0">
                <a:solidFill>
                  <a:schemeClr val="bg1"/>
                </a:solidFill>
              </a:rPr>
              <a:t> Bhat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4F8BE6B-2028-42A4-B4F8-8F30F6231310}"/>
              </a:ext>
            </a:extLst>
          </p:cNvPr>
          <p:cNvSpPr txBox="1"/>
          <p:nvPr/>
        </p:nvSpPr>
        <p:spPr>
          <a:xfrm>
            <a:off x="5868243" y="4775045"/>
            <a:ext cx="17714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GROUP </a:t>
            </a:r>
            <a:r>
              <a:rPr lang="en-US" sz="2800" b="1" dirty="0" smtClean="0">
                <a:solidFill>
                  <a:schemeClr val="bg1"/>
                </a:solidFill>
              </a:rPr>
              <a:t>3</a:t>
            </a:r>
            <a:endParaRPr lang="en-U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0386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5" grpId="0"/>
      <p:bldP spid="19" grpId="0"/>
      <p:bldP spid="2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0043321-D6EF-451D-A8FD-D855F4E0061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2864B55-26CC-4424-8F0B-8F945AF6A9C8}"/>
              </a:ext>
            </a:extLst>
          </p:cNvPr>
          <p:cNvSpPr/>
          <p:nvPr/>
        </p:nvSpPr>
        <p:spPr>
          <a:xfrm rot="20784682">
            <a:off x="-1706912" y="-1837725"/>
            <a:ext cx="14787625" cy="6858000"/>
          </a:xfrm>
          <a:prstGeom prst="rect">
            <a:avLst/>
          </a:prstGeom>
          <a:solidFill>
            <a:srgbClr val="1C1C1C"/>
          </a:solidFill>
          <a:ln>
            <a:noFill/>
          </a:ln>
          <a:effectLst>
            <a:outerShdw blurRad="254000" dist="1270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FD7ED32-85B1-4227-8F7D-2B7B1130B7B4}"/>
              </a:ext>
            </a:extLst>
          </p:cNvPr>
          <p:cNvSpPr/>
          <p:nvPr/>
        </p:nvSpPr>
        <p:spPr>
          <a:xfrm rot="699027">
            <a:off x="-752799" y="1911896"/>
            <a:ext cx="14787625" cy="2313443"/>
          </a:xfrm>
          <a:prstGeom prst="rect">
            <a:avLst/>
          </a:prstGeom>
          <a:solidFill>
            <a:srgbClr val="E21B24"/>
          </a:solidFill>
          <a:ln>
            <a:noFill/>
          </a:ln>
          <a:effectLst>
            <a:outerShdw blurRad="254000" dist="1270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321651A-A331-49FA-9AE6-A289AF538691}"/>
              </a:ext>
            </a:extLst>
          </p:cNvPr>
          <p:cNvSpPr/>
          <p:nvPr/>
        </p:nvSpPr>
        <p:spPr>
          <a:xfrm rot="18807951">
            <a:off x="-5462770" y="-4296199"/>
            <a:ext cx="14787625" cy="6858000"/>
          </a:xfrm>
          <a:prstGeom prst="rect">
            <a:avLst/>
          </a:prstGeom>
          <a:solidFill>
            <a:srgbClr val="161616"/>
          </a:solidFill>
          <a:ln>
            <a:noFill/>
          </a:ln>
          <a:effectLst>
            <a:outerShdw blurRad="254000" dist="1270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EA9AC07-CAE4-4D2D-8DAF-FD787ACB1C18}"/>
              </a:ext>
            </a:extLst>
          </p:cNvPr>
          <p:cNvSpPr/>
          <p:nvPr/>
        </p:nvSpPr>
        <p:spPr>
          <a:xfrm rot="991152">
            <a:off x="-658051" y="-941983"/>
            <a:ext cx="14787625" cy="4930468"/>
          </a:xfrm>
          <a:prstGeom prst="rect">
            <a:avLst/>
          </a:prstGeom>
          <a:solidFill>
            <a:srgbClr val="1C1C1C"/>
          </a:solidFill>
          <a:ln>
            <a:noFill/>
          </a:ln>
          <a:effectLst>
            <a:outerShdw blurRad="254000" dist="1270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ABD6E42-1DB0-4C1C-AC32-B8FA2EC09DBD}"/>
              </a:ext>
            </a:extLst>
          </p:cNvPr>
          <p:cNvSpPr/>
          <p:nvPr/>
        </p:nvSpPr>
        <p:spPr>
          <a:xfrm rot="1252807">
            <a:off x="-960930" y="989765"/>
            <a:ext cx="14787625" cy="2313443"/>
          </a:xfrm>
          <a:prstGeom prst="rect">
            <a:avLst/>
          </a:prstGeom>
          <a:solidFill>
            <a:srgbClr val="E21B24"/>
          </a:solidFill>
          <a:ln>
            <a:noFill/>
          </a:ln>
          <a:effectLst>
            <a:outerShdw blurRad="254000" dist="1270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852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5391 -0.98588 L 3.75E-6 -4.44444E-6 " pathEditMode="relative" rAng="0" ptsTypes="AA">
                                      <p:cBhvr>
                                        <p:cTn id="6" dur="100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695" y="4930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9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62122 -1.12662 L -3.33333E-6 -1.11111E-6 " pathEditMode="relative" rAng="0" ptsTypes="AA">
                                      <p:cBhvr>
                                        <p:cTn id="8" dur="15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068" y="5634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9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71276 -1.47917 L -1.45833E-6 -3.7037E-6 " pathEditMode="relative" rAng="0" ptsTypes="AA">
                                      <p:cBhvr>
                                        <p:cTn id="10" dur="1750" spd="-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4987" y="65116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9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88008 -1.58703 L -4.16667E-6 -2.96296E-6 " pathEditMode="relative" rAng="0" ptsTypes="AA">
                                      <p:cBhvr>
                                        <p:cTn id="12" dur="2000" spd="-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010" y="79352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56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7.40741E-7 L 0.70495 -1.2537 " pathEditMode="relative" rAng="0" ptsTypes="AA">
                                      <p:cBhvr>
                                        <p:cTn id="14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247" y="-626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7" grpId="0" animBg="1"/>
      <p:bldP spid="13" grpId="0" animBg="1"/>
      <p:bldP spid="16" grpId="0" animBg="1"/>
      <p:bldP spid="1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21B24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Roboto" pitchFamily="2" charset="0"/>
              <a:ea typeface="Roboto" pitchFamily="2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335FFCA-4A2A-4BFA-8094-F5C4B9EAE25E}"/>
              </a:ext>
            </a:extLst>
          </p:cNvPr>
          <p:cNvSpPr/>
          <p:nvPr/>
        </p:nvSpPr>
        <p:spPr>
          <a:xfrm>
            <a:off x="740228" y="-5545392"/>
            <a:ext cx="10711543" cy="491181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dist="25400" dir="2700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110342" y="-5221897"/>
            <a:ext cx="10027349" cy="42934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891" indent="-342891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300" dirty="0" smtClean="0">
                <a:latin typeface="Roboto" pitchFamily="2" charset="0"/>
                <a:ea typeface="Roboto" pitchFamily="2" charset="0"/>
                <a:cs typeface="Times New Roman" panose="02020603050405020304" pitchFamily="18" charset="0"/>
              </a:rPr>
              <a:t>Image classification is one of the </a:t>
            </a:r>
            <a:r>
              <a:rPr lang="en-US" sz="2300" dirty="0" smtClean="0">
                <a:latin typeface="Roboto" pitchFamily="2" charset="0"/>
                <a:ea typeface="Roboto" pitchFamily="2" charset="0"/>
                <a:cs typeface="Times New Roman" panose="02020603050405020304" pitchFamily="18" charset="0"/>
              </a:rPr>
              <a:t>most common applications</a:t>
            </a:r>
            <a:r>
              <a:rPr lang="en-US" sz="2300" dirty="0" smtClean="0">
                <a:latin typeface="Roboto" pitchFamily="2" charset="0"/>
                <a:ea typeface="Roboto" pitchFamily="2" charset="0"/>
                <a:cs typeface="Times New Roman" panose="02020603050405020304" pitchFamily="18" charset="0"/>
              </a:rPr>
              <a:t> </a:t>
            </a:r>
            <a:r>
              <a:rPr lang="en-US" sz="2300" dirty="0" smtClean="0">
                <a:latin typeface="Roboto" pitchFamily="2" charset="0"/>
                <a:ea typeface="Roboto" pitchFamily="2" charset="0"/>
                <a:cs typeface="Times New Roman" panose="02020603050405020304" pitchFamily="18" charset="0"/>
              </a:rPr>
              <a:t>of Machine Learning. </a:t>
            </a:r>
          </a:p>
          <a:p>
            <a:pPr marL="342891" indent="-342891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300" dirty="0" smtClean="0">
                <a:latin typeface="Roboto" pitchFamily="2" charset="0"/>
                <a:ea typeface="Roboto" pitchFamily="2" charset="0"/>
                <a:cs typeface="Times New Roman" panose="02020603050405020304" pitchFamily="18" charset="0"/>
              </a:rPr>
              <a:t>The essence of Image classification is simply to take an image as input and predict what’s in it. </a:t>
            </a:r>
          </a:p>
          <a:p>
            <a:pPr marL="342891" indent="-342891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300" dirty="0" smtClean="0">
                <a:latin typeface="Roboto" pitchFamily="2" charset="0"/>
                <a:ea typeface="Roboto" pitchFamily="2" charset="0"/>
                <a:cs typeface="Times New Roman" panose="02020603050405020304" pitchFamily="18" charset="0"/>
              </a:rPr>
              <a:t>The model is trained to work with a set of predefined classes. These are the classes of objects the model can detect. </a:t>
            </a:r>
          </a:p>
          <a:p>
            <a:pPr marL="342891" indent="-342891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300" dirty="0" smtClean="0">
                <a:latin typeface="Roboto" pitchFamily="2" charset="0"/>
                <a:ea typeface="Roboto" pitchFamily="2" charset="0"/>
                <a:cs typeface="Times New Roman" panose="02020603050405020304" pitchFamily="18" charset="0"/>
              </a:rPr>
              <a:t>But why do image classification? The applications of image recognition and classification are endless. It is one of the vital components in robotics and self driving vehicle technology.</a:t>
            </a:r>
          </a:p>
          <a:p>
            <a:pPr marL="342891" indent="-342891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300" dirty="0" smtClean="0">
                <a:latin typeface="Roboto" pitchFamily="2" charset="0"/>
                <a:ea typeface="Roboto" pitchFamily="2" charset="0"/>
                <a:cs typeface="Times New Roman" panose="02020603050405020304" pitchFamily="18" charset="0"/>
              </a:rPr>
              <a:t>In recent years, Facial recognition has also found its use case in security systems. For example: Unlocking a smartphone by just looking at it. </a:t>
            </a:r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0" y="7639063"/>
            <a:ext cx="4398170" cy="12511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ea typeface="Roboto" pitchFamily="2" charset="0"/>
                <a:cs typeface="Times New Roman" panose="02020603050405020304" pitchFamily="18" charset="0"/>
              </a:rPr>
              <a:t>INTRODUCTION</a:t>
            </a:r>
            <a:endParaRPr lang="en-US" sz="3600" b="1" dirty="0">
              <a:solidFill>
                <a:schemeClr val="bg1"/>
              </a:solidFill>
              <a:latin typeface="Times New Roman" panose="02020603050405020304" pitchFamily="18" charset="0"/>
              <a:ea typeface="Roboto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366318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2.59259E-6 L 0.05885 -0.52153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3" y="-2608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48 -0.08704 L 0.0017 0.83588 " pathEditMode="relative" rAng="0" ptsTypes="AA">
                                      <p:cBhvr>
                                        <p:cTn id="9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" y="46157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07848 L 0 0.83078 " pathEditMode="relative" rAng="0" ptsTypes="AA">
                                      <p:cBhvr>
                                        <p:cTn id="11" dur="1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5463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80255 " pathEditMode="relative" rAng="0" ptsTypes="AA">
                                      <p:cBhvr>
                                        <p:cTn id="13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0116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5885 -0.52153 L 0.06211 -0.30208 " pathEditMode="relative" rAng="0" ptsTypes="AA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6" y="109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" grpId="0" animBg="1"/>
      <p:bldP spid="3" grpId="0"/>
      <p:bldP spid="5" grpId="0"/>
      <p:bldP spid="5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21B2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Roboto" pitchFamily="2" charset="0"/>
              <a:ea typeface="Roboto" pitchFamily="2" charset="0"/>
            </a:endParaRPr>
          </a:p>
        </p:txBody>
      </p:sp>
      <p:sp>
        <p:nvSpPr>
          <p:cNvPr id="9" name="Oval 8"/>
          <p:cNvSpPr/>
          <p:nvPr/>
        </p:nvSpPr>
        <p:spPr>
          <a:xfrm>
            <a:off x="12192000" y="6858001"/>
            <a:ext cx="1228725" cy="1228725"/>
          </a:xfrm>
          <a:prstGeom prst="ellipse">
            <a:avLst/>
          </a:prstGeom>
          <a:solidFill>
            <a:srgbClr val="5D40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6973701"/>
      </p:ext>
    </p:extLst>
  </p:cSld>
  <p:clrMapOvr>
    <a:masterClrMapping/>
  </p:clrMapOvr>
  <p:transition spd="med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1500" fill="hold"/>
                                        <p:tgtEl>
                                          <p:spTgt spid="9"/>
                                        </p:tgtEl>
                                      </p:cBhvr>
                                      <p:by x="3000000" y="30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D4037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0" y="7642064"/>
            <a:ext cx="7363326" cy="12511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 smtClean="0">
                <a:solidFill>
                  <a:prstClr val="white"/>
                </a:solidFill>
                <a:latin typeface="Times New Roman" panose="02020603050405020304" pitchFamily="18" charset="0"/>
                <a:ea typeface="Roboto" pitchFamily="2" charset="0"/>
                <a:cs typeface="Times New Roman" panose="02020603050405020304" pitchFamily="18" charset="0"/>
              </a:rPr>
              <a:t>OVERVIEW</a:t>
            </a:r>
            <a:endParaRPr lang="en-US" sz="3600" b="1" dirty="0">
              <a:solidFill>
                <a:prstClr val="white"/>
              </a:solidFill>
              <a:latin typeface="Times New Roman" panose="02020603050405020304" pitchFamily="18" charset="0"/>
              <a:ea typeface="Roboto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8794158"/>
      </p:ext>
    </p:extLst>
  </p:cSld>
  <p:clrMapOvr>
    <a:masterClrMapping/>
  </p:clrMapOvr>
  <p:transition spd="slow"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4.44444E-6 L 0.08959 -0.47917 " pathEditMode="relative" rAng="0" ptsTypes="AA">
                                      <p:cBhvr>
                                        <p:cTn id="6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79" y="-2395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250"/>
                            </p:stCondLst>
                            <p:childTnLst>
                              <p:par>
                                <p:cTn id="8" presetID="64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73148 " pathEditMode="relative" rAng="0" ptsTypes="AA">
                                      <p:cBhvr>
                                        <p:cTn id="9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6574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8959 -0.47917 L 0.04479 -1.11436 " pathEditMode="relative" rAng="0" ptsTypes="AA">
                                      <p:cBhvr>
                                        <p:cTn id="11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40" y="-317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5" grpId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773</TotalTime>
  <Words>838</Words>
  <Application>Microsoft Office PowerPoint</Application>
  <PresentationFormat>Widescreen</PresentationFormat>
  <Paragraphs>163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Arial</vt:lpstr>
      <vt:lpstr>Calibri</vt:lpstr>
      <vt:lpstr>Calibri Light</vt:lpstr>
      <vt:lpstr>Roboto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Zeeshan Ahmed P</dc:creator>
  <cp:lastModifiedBy>Zeeshan Ahmed P</cp:lastModifiedBy>
  <cp:revision>58</cp:revision>
  <dcterms:created xsi:type="dcterms:W3CDTF">2018-12-06T09:31:04Z</dcterms:created>
  <dcterms:modified xsi:type="dcterms:W3CDTF">2019-05-06T21:29:37Z</dcterms:modified>
</cp:coreProperties>
</file>